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72" r:id="rId2"/>
  </p:sldMasterIdLst>
  <p:notesMasterIdLst>
    <p:notesMasterId r:id="rId66"/>
  </p:notesMasterIdLst>
  <p:sldIdLst>
    <p:sldId id="256" r:id="rId3"/>
    <p:sldId id="273" r:id="rId4"/>
    <p:sldId id="274" r:id="rId5"/>
    <p:sldId id="257" r:id="rId6"/>
    <p:sldId id="275" r:id="rId7"/>
    <p:sldId id="379" r:id="rId8"/>
    <p:sldId id="380" r:id="rId9"/>
    <p:sldId id="276" r:id="rId10"/>
    <p:sldId id="277" r:id="rId11"/>
    <p:sldId id="315" r:id="rId12"/>
    <p:sldId id="297" r:id="rId13"/>
    <p:sldId id="298" r:id="rId14"/>
    <p:sldId id="299" r:id="rId15"/>
    <p:sldId id="318" r:id="rId16"/>
    <p:sldId id="317" r:id="rId17"/>
    <p:sldId id="345" r:id="rId18"/>
    <p:sldId id="365" r:id="rId19"/>
    <p:sldId id="347" r:id="rId20"/>
    <p:sldId id="366" r:id="rId21"/>
    <p:sldId id="346" r:id="rId22"/>
    <p:sldId id="369" r:id="rId23"/>
    <p:sldId id="358" r:id="rId24"/>
    <p:sldId id="353" r:id="rId25"/>
    <p:sldId id="360" r:id="rId26"/>
    <p:sldId id="354" r:id="rId27"/>
    <p:sldId id="359" r:id="rId28"/>
    <p:sldId id="368" r:id="rId29"/>
    <p:sldId id="370" r:id="rId30"/>
    <p:sldId id="371" r:id="rId31"/>
    <p:sldId id="381" r:id="rId32"/>
    <p:sldId id="372" r:id="rId33"/>
    <p:sldId id="296" r:id="rId34"/>
    <p:sldId id="373" r:id="rId35"/>
    <p:sldId id="374" r:id="rId36"/>
    <p:sldId id="301" r:id="rId37"/>
    <p:sldId id="300" r:id="rId38"/>
    <p:sldId id="307" r:id="rId39"/>
    <p:sldId id="385" r:id="rId40"/>
    <p:sldId id="375" r:id="rId41"/>
    <p:sldId id="378" r:id="rId42"/>
    <p:sldId id="377" r:id="rId43"/>
    <p:sldId id="376" r:id="rId44"/>
    <p:sldId id="383" r:id="rId45"/>
    <p:sldId id="400" r:id="rId46"/>
    <p:sldId id="401" r:id="rId47"/>
    <p:sldId id="386" r:id="rId48"/>
    <p:sldId id="382" r:id="rId49"/>
    <p:sldId id="384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2" r:id="rId64"/>
    <p:sldId id="272" r:id="rId6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jYt5LzSFvi3+d8Mrgh9xSJs0v/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Cycle_Rate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00043744531933"/>
          <c:y val="0.1763888888888889"/>
          <c:w val="0.84995800524934384"/>
          <c:h val="0.7311111111111111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Sheet2!$G$1</c:f>
              <c:strCache>
                <c:ptCount val="1"/>
                <c:pt idx="0">
                  <c:v>Values[Cycle_Rate]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Sheet2!$B$2:$B$102</c:f>
              <c:numCache>
                <c:formatCode>General</c:formatCode>
                <c:ptCount val="101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0.06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0.1</c:v>
                </c:pt>
                <c:pt idx="11">
                  <c:v>0.11</c:v>
                </c:pt>
                <c:pt idx="12">
                  <c:v>0.12</c:v>
                </c:pt>
                <c:pt idx="13">
                  <c:v>0.13</c:v>
                </c:pt>
                <c:pt idx="14">
                  <c:v>0.14000000000000001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</c:v>
                </c:pt>
                <c:pt idx="19">
                  <c:v>0.19</c:v>
                </c:pt>
                <c:pt idx="20">
                  <c:v>0.2</c:v>
                </c:pt>
                <c:pt idx="21">
                  <c:v>0.21</c:v>
                </c:pt>
                <c:pt idx="22">
                  <c:v>0.22</c:v>
                </c:pt>
                <c:pt idx="23">
                  <c:v>0.23</c:v>
                </c:pt>
                <c:pt idx="24">
                  <c:v>0.24</c:v>
                </c:pt>
                <c:pt idx="25">
                  <c:v>0.25</c:v>
                </c:pt>
                <c:pt idx="26">
                  <c:v>0.26</c:v>
                </c:pt>
                <c:pt idx="27">
                  <c:v>0.27</c:v>
                </c:pt>
                <c:pt idx="28">
                  <c:v>0.28000000000000003</c:v>
                </c:pt>
                <c:pt idx="29">
                  <c:v>0.28999999999999998</c:v>
                </c:pt>
                <c:pt idx="30">
                  <c:v>0.3</c:v>
                </c:pt>
                <c:pt idx="31">
                  <c:v>0.31</c:v>
                </c:pt>
                <c:pt idx="32">
                  <c:v>0.32</c:v>
                </c:pt>
                <c:pt idx="33">
                  <c:v>0.33</c:v>
                </c:pt>
                <c:pt idx="34">
                  <c:v>0.34</c:v>
                </c:pt>
                <c:pt idx="35">
                  <c:v>0.35</c:v>
                </c:pt>
                <c:pt idx="36">
                  <c:v>0.36</c:v>
                </c:pt>
                <c:pt idx="37">
                  <c:v>0.37</c:v>
                </c:pt>
                <c:pt idx="38">
                  <c:v>0.38</c:v>
                </c:pt>
                <c:pt idx="39">
                  <c:v>0.39</c:v>
                </c:pt>
                <c:pt idx="40">
                  <c:v>0.4</c:v>
                </c:pt>
                <c:pt idx="41">
                  <c:v>0.41</c:v>
                </c:pt>
                <c:pt idx="42">
                  <c:v>0.42</c:v>
                </c:pt>
                <c:pt idx="43">
                  <c:v>0.43</c:v>
                </c:pt>
                <c:pt idx="44">
                  <c:v>0.44</c:v>
                </c:pt>
                <c:pt idx="45">
                  <c:v>0.45</c:v>
                </c:pt>
                <c:pt idx="46">
                  <c:v>0.46</c:v>
                </c:pt>
                <c:pt idx="47">
                  <c:v>0.47</c:v>
                </c:pt>
                <c:pt idx="48">
                  <c:v>0.48</c:v>
                </c:pt>
                <c:pt idx="49">
                  <c:v>0.49</c:v>
                </c:pt>
                <c:pt idx="50">
                  <c:v>0.5</c:v>
                </c:pt>
                <c:pt idx="51">
                  <c:v>0.51</c:v>
                </c:pt>
                <c:pt idx="52">
                  <c:v>0.52</c:v>
                </c:pt>
                <c:pt idx="53">
                  <c:v>0.53</c:v>
                </c:pt>
                <c:pt idx="54">
                  <c:v>0.54</c:v>
                </c:pt>
                <c:pt idx="55">
                  <c:v>0.55000000000000004</c:v>
                </c:pt>
                <c:pt idx="56">
                  <c:v>0.56000000000000005</c:v>
                </c:pt>
                <c:pt idx="57">
                  <c:v>0.56999999999999995</c:v>
                </c:pt>
                <c:pt idx="58">
                  <c:v>0.57999999999999996</c:v>
                </c:pt>
                <c:pt idx="59">
                  <c:v>0.59</c:v>
                </c:pt>
                <c:pt idx="60">
                  <c:v>0.6</c:v>
                </c:pt>
                <c:pt idx="61">
                  <c:v>0.61</c:v>
                </c:pt>
                <c:pt idx="62">
                  <c:v>0.62</c:v>
                </c:pt>
                <c:pt idx="63">
                  <c:v>0.63</c:v>
                </c:pt>
                <c:pt idx="64">
                  <c:v>0.64</c:v>
                </c:pt>
                <c:pt idx="65">
                  <c:v>0.65</c:v>
                </c:pt>
                <c:pt idx="66">
                  <c:v>0.66</c:v>
                </c:pt>
                <c:pt idx="67">
                  <c:v>0.67</c:v>
                </c:pt>
                <c:pt idx="68">
                  <c:v>0.68</c:v>
                </c:pt>
                <c:pt idx="69">
                  <c:v>0.69</c:v>
                </c:pt>
                <c:pt idx="70">
                  <c:v>0.7</c:v>
                </c:pt>
                <c:pt idx="71">
                  <c:v>0.71</c:v>
                </c:pt>
                <c:pt idx="72">
                  <c:v>0.72</c:v>
                </c:pt>
                <c:pt idx="73">
                  <c:v>0.73</c:v>
                </c:pt>
                <c:pt idx="74">
                  <c:v>0.74</c:v>
                </c:pt>
                <c:pt idx="75">
                  <c:v>0.75</c:v>
                </c:pt>
                <c:pt idx="76">
                  <c:v>0.76</c:v>
                </c:pt>
                <c:pt idx="77">
                  <c:v>0.77</c:v>
                </c:pt>
                <c:pt idx="78">
                  <c:v>0.78</c:v>
                </c:pt>
                <c:pt idx="79">
                  <c:v>0.79</c:v>
                </c:pt>
                <c:pt idx="80">
                  <c:v>0.8</c:v>
                </c:pt>
                <c:pt idx="81">
                  <c:v>0.81</c:v>
                </c:pt>
                <c:pt idx="82">
                  <c:v>0.82</c:v>
                </c:pt>
                <c:pt idx="83">
                  <c:v>0.83</c:v>
                </c:pt>
                <c:pt idx="84">
                  <c:v>0.84</c:v>
                </c:pt>
                <c:pt idx="85">
                  <c:v>0.85</c:v>
                </c:pt>
                <c:pt idx="86">
                  <c:v>0.86</c:v>
                </c:pt>
                <c:pt idx="87">
                  <c:v>0.87</c:v>
                </c:pt>
                <c:pt idx="88">
                  <c:v>0.88</c:v>
                </c:pt>
                <c:pt idx="89">
                  <c:v>0.89</c:v>
                </c:pt>
                <c:pt idx="90">
                  <c:v>0.9</c:v>
                </c:pt>
                <c:pt idx="91">
                  <c:v>0.91</c:v>
                </c:pt>
                <c:pt idx="92">
                  <c:v>0.92</c:v>
                </c:pt>
                <c:pt idx="93">
                  <c:v>0.93</c:v>
                </c:pt>
                <c:pt idx="94">
                  <c:v>0.94</c:v>
                </c:pt>
                <c:pt idx="95">
                  <c:v>0.95</c:v>
                </c:pt>
                <c:pt idx="96">
                  <c:v>0.96</c:v>
                </c:pt>
                <c:pt idx="97">
                  <c:v>0.97</c:v>
                </c:pt>
                <c:pt idx="98">
                  <c:v>0.98</c:v>
                </c:pt>
                <c:pt idx="99">
                  <c:v>0.99</c:v>
                </c:pt>
                <c:pt idx="100">
                  <c:v>1</c:v>
                </c:pt>
              </c:numCache>
            </c:numRef>
          </c:xVal>
          <c:yVal>
            <c:numRef>
              <c:f>Sheet2!$G$2:$G$102</c:f>
              <c:numCache>
                <c:formatCode>General</c:formatCode>
                <c:ptCount val="10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0.01</c:v>
                </c:pt>
                <c:pt idx="12">
                  <c:v>0.01</c:v>
                </c:pt>
                <c:pt idx="13">
                  <c:v>0.01</c:v>
                </c:pt>
                <c:pt idx="14">
                  <c:v>0.01</c:v>
                </c:pt>
                <c:pt idx="15">
                  <c:v>0.01</c:v>
                </c:pt>
                <c:pt idx="16">
                  <c:v>0.01</c:v>
                </c:pt>
                <c:pt idx="17">
                  <c:v>0.01</c:v>
                </c:pt>
                <c:pt idx="18">
                  <c:v>0.01</c:v>
                </c:pt>
                <c:pt idx="19">
                  <c:v>0.01</c:v>
                </c:pt>
                <c:pt idx="20">
                  <c:v>0.01</c:v>
                </c:pt>
                <c:pt idx="21">
                  <c:v>0.01</c:v>
                </c:pt>
                <c:pt idx="22">
                  <c:v>0.01</c:v>
                </c:pt>
                <c:pt idx="23">
                  <c:v>0.01</c:v>
                </c:pt>
                <c:pt idx="24">
                  <c:v>0.01</c:v>
                </c:pt>
                <c:pt idx="25">
                  <c:v>0.01</c:v>
                </c:pt>
                <c:pt idx="26">
                  <c:v>0.01</c:v>
                </c:pt>
                <c:pt idx="27">
                  <c:v>0.01</c:v>
                </c:pt>
                <c:pt idx="28">
                  <c:v>0.01</c:v>
                </c:pt>
                <c:pt idx="29">
                  <c:v>0.01</c:v>
                </c:pt>
                <c:pt idx="30">
                  <c:v>0.01</c:v>
                </c:pt>
                <c:pt idx="31">
                  <c:v>0.01</c:v>
                </c:pt>
                <c:pt idx="32">
                  <c:v>0.01</c:v>
                </c:pt>
                <c:pt idx="33">
                  <c:v>0.01</c:v>
                </c:pt>
                <c:pt idx="34">
                  <c:v>0.01</c:v>
                </c:pt>
                <c:pt idx="35">
                  <c:v>0.01</c:v>
                </c:pt>
                <c:pt idx="36">
                  <c:v>0.01</c:v>
                </c:pt>
                <c:pt idx="37">
                  <c:v>0.01</c:v>
                </c:pt>
                <c:pt idx="38">
                  <c:v>0.01</c:v>
                </c:pt>
                <c:pt idx="39">
                  <c:v>0.01</c:v>
                </c:pt>
                <c:pt idx="40">
                  <c:v>0.01</c:v>
                </c:pt>
                <c:pt idx="41">
                  <c:v>0.01</c:v>
                </c:pt>
                <c:pt idx="42">
                  <c:v>0.01</c:v>
                </c:pt>
                <c:pt idx="43">
                  <c:v>0.01</c:v>
                </c:pt>
                <c:pt idx="44">
                  <c:v>0.01</c:v>
                </c:pt>
                <c:pt idx="45">
                  <c:v>0.01</c:v>
                </c:pt>
                <c:pt idx="46">
                  <c:v>0.01</c:v>
                </c:pt>
                <c:pt idx="47">
                  <c:v>0.01</c:v>
                </c:pt>
                <c:pt idx="48">
                  <c:v>0.01</c:v>
                </c:pt>
                <c:pt idx="49">
                  <c:v>0.01</c:v>
                </c:pt>
                <c:pt idx="50">
                  <c:v>0.01</c:v>
                </c:pt>
                <c:pt idx="51">
                  <c:v>0.01</c:v>
                </c:pt>
                <c:pt idx="52">
                  <c:v>0.01</c:v>
                </c:pt>
                <c:pt idx="53">
                  <c:v>0.01</c:v>
                </c:pt>
                <c:pt idx="54">
                  <c:v>0.01</c:v>
                </c:pt>
                <c:pt idx="55">
                  <c:v>0.01</c:v>
                </c:pt>
                <c:pt idx="56">
                  <c:v>0.01</c:v>
                </c:pt>
                <c:pt idx="57">
                  <c:v>0.01</c:v>
                </c:pt>
                <c:pt idx="58">
                  <c:v>0.01</c:v>
                </c:pt>
                <c:pt idx="59">
                  <c:v>0.01</c:v>
                </c:pt>
                <c:pt idx="60">
                  <c:v>0.01</c:v>
                </c:pt>
                <c:pt idx="61">
                  <c:v>0.01</c:v>
                </c:pt>
                <c:pt idx="62">
                  <c:v>0.01</c:v>
                </c:pt>
                <c:pt idx="63">
                  <c:v>0.01</c:v>
                </c:pt>
                <c:pt idx="64">
                  <c:v>0.01</c:v>
                </c:pt>
                <c:pt idx="65">
                  <c:v>0.01</c:v>
                </c:pt>
                <c:pt idx="66">
                  <c:v>0.01</c:v>
                </c:pt>
                <c:pt idx="67">
                  <c:v>0.01</c:v>
                </c:pt>
                <c:pt idx="68">
                  <c:v>0.01</c:v>
                </c:pt>
                <c:pt idx="69">
                  <c:v>0.01</c:v>
                </c:pt>
                <c:pt idx="70">
                  <c:v>0.01</c:v>
                </c:pt>
                <c:pt idx="71">
                  <c:v>0.01</c:v>
                </c:pt>
                <c:pt idx="72">
                  <c:v>0.01</c:v>
                </c:pt>
                <c:pt idx="73">
                  <c:v>0.01</c:v>
                </c:pt>
                <c:pt idx="74">
                  <c:v>0.01</c:v>
                </c:pt>
                <c:pt idx="75">
                  <c:v>0.01</c:v>
                </c:pt>
                <c:pt idx="76">
                  <c:v>0.01</c:v>
                </c:pt>
                <c:pt idx="77">
                  <c:v>0.01</c:v>
                </c:pt>
                <c:pt idx="78">
                  <c:v>0.01</c:v>
                </c:pt>
                <c:pt idx="79">
                  <c:v>0.01</c:v>
                </c:pt>
                <c:pt idx="80">
                  <c:v>0.01</c:v>
                </c:pt>
                <c:pt idx="81">
                  <c:v>0.01</c:v>
                </c:pt>
                <c:pt idx="82">
                  <c:v>0.01</c:v>
                </c:pt>
                <c:pt idx="83">
                  <c:v>0.01</c:v>
                </c:pt>
                <c:pt idx="84">
                  <c:v>0.01</c:v>
                </c:pt>
                <c:pt idx="85">
                  <c:v>0.01</c:v>
                </c:pt>
                <c:pt idx="86">
                  <c:v>0.01</c:v>
                </c:pt>
                <c:pt idx="87">
                  <c:v>0.01</c:v>
                </c:pt>
                <c:pt idx="88">
                  <c:v>0.01</c:v>
                </c:pt>
                <c:pt idx="89">
                  <c:v>0.01</c:v>
                </c:pt>
                <c:pt idx="90">
                  <c:v>0.01</c:v>
                </c:pt>
                <c:pt idx="91">
                  <c:v>0.01</c:v>
                </c:pt>
                <c:pt idx="92">
                  <c:v>0.01</c:v>
                </c:pt>
                <c:pt idx="93">
                  <c:v>0.01</c:v>
                </c:pt>
                <c:pt idx="94">
                  <c:v>0.01</c:v>
                </c:pt>
                <c:pt idx="95">
                  <c:v>0.01</c:v>
                </c:pt>
                <c:pt idx="96">
                  <c:v>0.01</c:v>
                </c:pt>
                <c:pt idx="97">
                  <c:v>0.01</c:v>
                </c:pt>
                <c:pt idx="98">
                  <c:v>0.01</c:v>
                </c:pt>
                <c:pt idx="99">
                  <c:v>0.01</c:v>
                </c:pt>
                <c:pt idx="100">
                  <c:v>0.01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A37-40C3-8A12-121FCE226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69410639"/>
        <c:axId val="1034025599"/>
      </c:scatterChart>
      <c:valAx>
        <c:axId val="9694106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025599"/>
        <c:crosses val="autoZero"/>
        <c:crossBetween val="midCat"/>
      </c:valAx>
      <c:valAx>
        <c:axId val="103402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4106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7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7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7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27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27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7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/>
          <p:nvPr/>
        </p:nvSpPr>
        <p:spPr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PhysiCell Project</a:t>
            </a:r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body" idx="1"/>
          </p:nvPr>
        </p:nvSpPr>
        <p:spPr>
          <a:xfrm>
            <a:off x="1828800" y="2663796"/>
            <a:ext cx="54864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90000"/>
              </a:buClr>
              <a:buSzPts val="2800"/>
              <a:buNone/>
              <a:defRPr sz="2800" b="0">
                <a:solidFill>
                  <a:srgbClr val="990000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body" idx="2"/>
          </p:nvPr>
        </p:nvSpPr>
        <p:spPr>
          <a:xfrm>
            <a:off x="1828800" y="3950040"/>
            <a:ext cx="5486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  <a:defRPr sz="2000" b="0">
                <a:solidFill>
                  <a:srgbClr val="990000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only (small text)">
  <p:cSld name="Left only (small text)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36576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">
  <p:cSld name="Transi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2"/>
          <p:cNvSpPr txBox="1">
            <a:spLocks noGrp="1"/>
          </p:cNvSpPr>
          <p:nvPr>
            <p:ph type="body" idx="1"/>
          </p:nvPr>
        </p:nvSpPr>
        <p:spPr>
          <a:xfrm>
            <a:off x="914400" y="640080"/>
            <a:ext cx="73152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lly blank">
  <p:cSld name="Really 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arts">
  <p:cSld name="3 par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body" idx="2"/>
          </p:nvPr>
        </p:nvSpPr>
        <p:spPr>
          <a:xfrm>
            <a:off x="306324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3"/>
          </p:nvPr>
        </p:nvSpPr>
        <p:spPr>
          <a:xfrm>
            <a:off x="612648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third only">
  <p:cSld name="Left third 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hird only">
  <p:cSld name="Right third 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body" idx="1"/>
          </p:nvPr>
        </p:nvSpPr>
        <p:spPr>
          <a:xfrm>
            <a:off x="612648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middle third">
  <p:cSld name="No middle third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2"/>
          </p:nvPr>
        </p:nvSpPr>
        <p:spPr>
          <a:xfrm>
            <a:off x="612648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ddle third only">
  <p:cSld name="Middle third 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body" idx="1"/>
          </p:nvPr>
        </p:nvSpPr>
        <p:spPr>
          <a:xfrm>
            <a:off x="3063240" y="731521"/>
            <a:ext cx="301752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(no title)">
  <p:cSld name="Code (no title)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448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(full screen)">
  <p:cSld name="Code (full screen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44000" cy="51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8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465967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865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272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14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60047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09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980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70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8759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0191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39495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4927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6141464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1015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0427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79233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56151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929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4572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body" idx="2"/>
          </p:nvPr>
        </p:nvSpPr>
        <p:spPr>
          <a:xfrm>
            <a:off x="4572000" y="731520"/>
            <a:ext cx="4572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77758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3157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  <a:tab pos="1828800" algn="l"/>
                <a:tab pos="2055813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01406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7517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1001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(bigger text area)">
  <p:cSld name="Comparison (bigger text area)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54864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5486400" y="731520"/>
            <a:ext cx="36576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only">
  <p:cSld name="Right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1"/>
          </p:nvPr>
        </p:nvSpPr>
        <p:spPr>
          <a:xfrm>
            <a:off x="4572000" y="731520"/>
            <a:ext cx="4572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only">
  <p:cSld name="Left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0" y="731521"/>
            <a:ext cx="4572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only (large)">
  <p:cSld name="Right only (large)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1"/>
          </p:nvPr>
        </p:nvSpPr>
        <p:spPr>
          <a:xfrm>
            <a:off x="3657600" y="731520"/>
            <a:ext cx="54864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only (small text)">
  <p:cSld name="Right only (small text)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body" idx="1"/>
          </p:nvPr>
        </p:nvSpPr>
        <p:spPr>
          <a:xfrm>
            <a:off x="5486400" y="731520"/>
            <a:ext cx="36576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♦"/>
              <a:defRPr/>
            </a:lvl3pPr>
            <a:lvl4pPr marL="1828800" lvl="3" indent="-34290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1" i="0" u="none" strike="noStrike" cap="non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♦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»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" name="Google Shape;12;p18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0" y="4475988"/>
            <a:ext cx="9144000" cy="66751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ysicell-training/ws202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ysicell-training/ws2021/blob/main/agenda.md" TargetMode="External"/><Relationship Id="rId2" Type="http://schemas.openxmlformats.org/officeDocument/2006/relationships/hyperlink" Target="https://github.com/gletort/PhysiBoS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migp11/PhysiCelldFB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Session 11:</a:t>
            </a:r>
            <a:r>
              <a:rPr lang="en-US" dirty="0"/>
              <a:t> Intracellular Modeling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body" idx="1"/>
          </p:nvPr>
        </p:nvSpPr>
        <p:spPr>
          <a:xfrm>
            <a:off x="1828800" y="2663796"/>
            <a:ext cx="54864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None/>
            </a:pPr>
            <a:r>
              <a:rPr lang="en-US" sz="2400" dirty="0"/>
              <a:t>Furkan Kurtoglu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None/>
            </a:pPr>
            <a:r>
              <a:rPr lang="en-US" sz="1800" dirty="0"/>
              <a:t>@FKurtogluSysBio </a:t>
            </a:r>
            <a:endParaRPr sz="1800" dirty="0">
              <a:solidFill>
                <a:srgbClr val="7F6000"/>
              </a:solidFill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body" idx="2"/>
          </p:nvPr>
        </p:nvSpPr>
        <p:spPr>
          <a:xfrm>
            <a:off x="1828800" y="3950040"/>
            <a:ext cx="5486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000"/>
              <a:buNone/>
            </a:pPr>
            <a:r>
              <a:rPr lang="en-US" dirty="0"/>
              <a:t>July 28, 2021</a:t>
            </a:r>
            <a:endParaRPr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134695" y="57090"/>
            <a:ext cx="33246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Slides, videos, links and more: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https://github.com/physicell-training/ws2021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89520" y="288036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>
            <a:hlinkClick r:id="rId3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695" y="248700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45023" y="3040027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94BB6-4DDA-4765-B3E1-2F93796D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Libroadrunner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848E-0948-451B-B1A8-5BF14F685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Integrating intracellular kinetic models to individual agents.</a:t>
            </a:r>
          </a:p>
          <a:p>
            <a:r>
              <a:rPr lang="en-US" dirty="0"/>
              <a:t>Individual phenotype changes according to molecular simulations</a:t>
            </a:r>
          </a:p>
          <a:p>
            <a:pPr lvl="1"/>
            <a:r>
              <a:rPr lang="en-US" dirty="0"/>
              <a:t>Intracellular values (Molecular Concentrations, Signal Transductions, i.e.)</a:t>
            </a:r>
          </a:p>
          <a:p>
            <a:pPr lvl="2"/>
            <a:r>
              <a:rPr lang="en-US" dirty="0"/>
              <a:t>Intracellular oxygen deficiency in cell leads to change necrosis rate.</a:t>
            </a:r>
          </a:p>
          <a:p>
            <a:pPr lvl="2"/>
            <a:r>
              <a:rPr lang="en-US" dirty="0"/>
              <a:t>Intracellular amino acids levels define the cellular growth / cycle rate.</a:t>
            </a:r>
          </a:p>
          <a:p>
            <a:r>
              <a:rPr lang="en-US" dirty="0"/>
              <a:t>Opens new opportunities for PhysiCell syntax</a:t>
            </a:r>
          </a:p>
          <a:p>
            <a:pPr lvl="1"/>
            <a:r>
              <a:rPr lang="en-US" dirty="0"/>
              <a:t>Users can utilize SBML to model phenotypic behaviors.</a:t>
            </a:r>
          </a:p>
          <a:p>
            <a:pPr lvl="1"/>
            <a:r>
              <a:rPr lang="en-US" dirty="0"/>
              <a:t>Since molecular values can edit phenotypic parameters in SBML, PhysiCell interface is getting changed.</a:t>
            </a:r>
          </a:p>
          <a:p>
            <a:r>
              <a:rPr lang="en-US" dirty="0" err="1"/>
              <a:t>LibRR</a:t>
            </a:r>
            <a:r>
              <a:rPr lang="en-US" dirty="0"/>
              <a:t> is developed by</a:t>
            </a:r>
          </a:p>
          <a:p>
            <a:pPr lvl="1"/>
            <a:r>
              <a:rPr lang="en-US" dirty="0"/>
              <a:t>Herbert </a:t>
            </a:r>
            <a:r>
              <a:rPr lang="en-US" dirty="0" err="1"/>
              <a:t>Sauro</a:t>
            </a:r>
            <a:r>
              <a:rPr lang="en-US" dirty="0"/>
              <a:t> and Andy Somogyi</a:t>
            </a:r>
          </a:p>
          <a:p>
            <a:pPr lvl="1"/>
            <a:r>
              <a:rPr lang="en-US" dirty="0"/>
              <a:t>C++ API</a:t>
            </a:r>
          </a:p>
        </p:txBody>
      </p:sp>
    </p:spTree>
    <p:extLst>
      <p:ext uri="{BB962C8B-B14F-4D97-AF65-F5344CB8AC3E}">
        <p14:creationId xmlns:p14="http://schemas.microsoft.com/office/powerpoint/2010/main" val="341580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FF55F2-B106-48A8-A2F4-D13C8E3A8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143" y="1517888"/>
            <a:ext cx="4382857" cy="229004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CBCF3B-974C-4BF9-9E58-6A9203C9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SBML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B2FA3-CF41-4BCA-BE32-B0FA62A67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Systems Biology Mark-up Language</a:t>
            </a:r>
          </a:p>
          <a:p>
            <a:r>
              <a:rPr lang="en-US" dirty="0"/>
              <a:t>Reaction – Stoichiometry</a:t>
            </a:r>
          </a:p>
          <a:p>
            <a:r>
              <a:rPr lang="en-US" dirty="0"/>
              <a:t>Kinetic – Pseudo Steady State</a:t>
            </a:r>
          </a:p>
          <a:p>
            <a:pPr lvl="1"/>
            <a:r>
              <a:rPr lang="en-US" sz="2100" dirty="0"/>
              <a:t>Kinetic – Ordinary Differential Equations</a:t>
            </a:r>
          </a:p>
          <a:p>
            <a:pPr lvl="1"/>
            <a:r>
              <a:rPr lang="en-US" sz="2100" dirty="0"/>
              <a:t>Pseudo Steady State – Optimization (Flux Balance Analysis)</a:t>
            </a:r>
          </a:p>
          <a:p>
            <a:r>
              <a:rPr lang="en-US" dirty="0"/>
              <a:t>Hard to read for Human (xml file)</a:t>
            </a:r>
          </a:p>
          <a:p>
            <a:r>
              <a:rPr lang="en-US" dirty="0"/>
              <a:t>Parsed according to some rules.</a:t>
            </a:r>
          </a:p>
        </p:txBody>
      </p:sp>
    </p:spTree>
    <p:extLst>
      <p:ext uri="{BB962C8B-B14F-4D97-AF65-F5344CB8AC3E}">
        <p14:creationId xmlns:p14="http://schemas.microsoft.com/office/powerpoint/2010/main" val="2759418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4F040-3405-4131-916F-D5C0E7342F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47955" y="662939"/>
            <a:ext cx="4788030" cy="2668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342F5-54EB-45A2-9EF5-4C7E16C1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77C52-6D3C-4FB7-B738-FAFB7DD405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Compartments</a:t>
            </a:r>
          </a:p>
          <a:p>
            <a:pPr lvl="1"/>
            <a:r>
              <a:rPr lang="en-US" dirty="0"/>
              <a:t>Volumetric Entities</a:t>
            </a:r>
          </a:p>
          <a:p>
            <a:r>
              <a:rPr lang="en-US" dirty="0"/>
              <a:t>Species</a:t>
            </a:r>
          </a:p>
          <a:p>
            <a:pPr lvl="1"/>
            <a:r>
              <a:rPr lang="en-US" dirty="0"/>
              <a:t>Chemicals</a:t>
            </a:r>
          </a:p>
          <a:p>
            <a:r>
              <a:rPr lang="en-US" dirty="0"/>
              <a:t>Reactions</a:t>
            </a:r>
          </a:p>
          <a:p>
            <a:pPr lvl="1"/>
            <a:r>
              <a:rPr lang="en-US" dirty="0"/>
              <a:t>Stoichiometric Relations</a:t>
            </a:r>
          </a:p>
          <a:p>
            <a:pPr lvl="1"/>
            <a:r>
              <a:rPr lang="en-US" dirty="0"/>
              <a:t>Boundaries (Lower and Upper) (FBA)</a:t>
            </a:r>
          </a:p>
          <a:p>
            <a:r>
              <a:rPr lang="en-US" dirty="0"/>
              <a:t>Global Quantities</a:t>
            </a:r>
          </a:p>
          <a:p>
            <a:pPr lvl="1"/>
            <a:r>
              <a:rPr lang="en-US" dirty="0"/>
              <a:t>Parameters</a:t>
            </a:r>
          </a:p>
          <a:p>
            <a:pPr lvl="1"/>
            <a:r>
              <a:rPr lang="en-US" dirty="0"/>
              <a:t>Constants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9C8A8-1C4C-4044-82DE-53C32F74F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22" y="3466823"/>
            <a:ext cx="3923740" cy="87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8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1A824-CBB6-4746-8E18-3659FE75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 Modeling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0F373B-8EBA-4335-B7F9-49789F66F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884"/>
          <a:stretch/>
        </p:blipFill>
        <p:spPr>
          <a:xfrm>
            <a:off x="374837" y="2736478"/>
            <a:ext cx="3535311" cy="1679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809746-0C09-4C7B-AE52-7D990E17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256" y="1085069"/>
            <a:ext cx="5010744" cy="17499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B9F44-D30A-46F3-B7C9-0F1D9C569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55" y="727148"/>
            <a:ext cx="2838450" cy="1885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D8CECE-43FE-433D-935D-A2A00AFC8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31" y="2736478"/>
            <a:ext cx="2739704" cy="18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5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4A94-C817-4451-8010-F26C3FEDE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82042-EB6C-40EA-8CDA-343419D18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31521"/>
            <a:ext cx="9022976" cy="3749040"/>
          </a:xfrm>
        </p:spPr>
        <p:txBody>
          <a:bodyPr/>
          <a:lstStyle/>
          <a:p>
            <a:r>
              <a:rPr lang="en-US" dirty="0"/>
              <a:t>General SBMLs have more than one compartment</a:t>
            </a:r>
          </a:p>
          <a:p>
            <a:pPr lvl="1"/>
            <a:r>
              <a:rPr lang="en-US" dirty="0"/>
              <a:t>Extracellular</a:t>
            </a:r>
          </a:p>
          <a:p>
            <a:pPr lvl="1"/>
            <a:r>
              <a:rPr lang="en-US" dirty="0"/>
              <a:t>Intracellular</a:t>
            </a:r>
          </a:p>
          <a:p>
            <a:pPr lvl="1"/>
            <a:r>
              <a:rPr lang="en-US" dirty="0"/>
              <a:t>Mitochondria (Sometimes)</a:t>
            </a:r>
          </a:p>
          <a:p>
            <a:pPr lvl="1"/>
            <a:r>
              <a:rPr lang="en-US" dirty="0"/>
              <a:t>Nucleus (?)</a:t>
            </a:r>
          </a:p>
          <a:p>
            <a:r>
              <a:rPr lang="en-US" dirty="0"/>
              <a:t>And have two or more species for one substrate</a:t>
            </a:r>
          </a:p>
          <a:p>
            <a:pPr lvl="1"/>
            <a:r>
              <a:rPr lang="en-US" dirty="0"/>
              <a:t>Glucose[e] =&gt; extracellular</a:t>
            </a:r>
          </a:p>
          <a:p>
            <a:pPr lvl="1"/>
            <a:r>
              <a:rPr lang="en-US" dirty="0"/>
              <a:t>Glucose[</a:t>
            </a:r>
            <a:r>
              <a:rPr lang="en-US" dirty="0" err="1"/>
              <a:t>i</a:t>
            </a:r>
            <a:r>
              <a:rPr lang="en-US" dirty="0"/>
              <a:t>]  =&gt; intracellular</a:t>
            </a:r>
          </a:p>
          <a:p>
            <a:r>
              <a:rPr lang="en-US" dirty="0"/>
              <a:t>Transfer reaction between compartments</a:t>
            </a:r>
          </a:p>
          <a:p>
            <a:pPr lvl="1"/>
            <a:r>
              <a:rPr lang="en-US" dirty="0"/>
              <a:t>Glucose[e] = Glucose[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9515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B7460-48BE-4870-94F0-D949EB6A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8F905-1551-4438-BF14-651C8BE4A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But …</a:t>
            </a:r>
          </a:p>
          <a:p>
            <a:r>
              <a:rPr lang="en-US" dirty="0"/>
              <a:t>PhysiCell has transfer reactions through</a:t>
            </a:r>
          </a:p>
          <a:p>
            <a:pPr lvl="1"/>
            <a:r>
              <a:rPr lang="en-US" dirty="0"/>
              <a:t>BioFVM</a:t>
            </a:r>
          </a:p>
          <a:p>
            <a:r>
              <a:rPr lang="en-US" dirty="0"/>
              <a:t>So, we can support specific type of SBMLs</a:t>
            </a:r>
          </a:p>
          <a:p>
            <a:pPr lvl="1"/>
            <a:r>
              <a:rPr lang="en-US" dirty="0"/>
              <a:t>Only Intracellular (might have more than one compartment – Mitochondria, Nucleus)</a:t>
            </a:r>
          </a:p>
          <a:p>
            <a:r>
              <a:rPr lang="en-US" dirty="0"/>
              <a:t>Well-Structured SBMLs</a:t>
            </a:r>
          </a:p>
          <a:p>
            <a:pPr lvl="1"/>
            <a:r>
              <a:rPr lang="en-US" b="1" u="sng" dirty="0">
                <a:solidFill>
                  <a:srgbClr val="C00000"/>
                </a:solidFill>
              </a:rPr>
              <a:t>Not all SBMLs are supported!!!</a:t>
            </a:r>
          </a:p>
          <a:p>
            <a:pPr lvl="2"/>
            <a:r>
              <a:rPr lang="en-US" b="1" dirty="0"/>
              <a:t>No External Compartment and Transfer Reactions in SBML!</a:t>
            </a:r>
          </a:p>
          <a:p>
            <a:pPr lvl="2"/>
            <a:r>
              <a:rPr lang="en-US" b="1" dirty="0"/>
              <a:t>Mapping is needed between SBML &amp; PhysiCell</a:t>
            </a:r>
          </a:p>
          <a:p>
            <a:pPr lvl="1"/>
            <a:r>
              <a:rPr lang="en-US" dirty="0"/>
              <a:t>Works on each </a:t>
            </a:r>
            <a:r>
              <a:rPr lang="en-US" dirty="0" err="1"/>
              <a:t>diffusion_dt</a:t>
            </a:r>
            <a:r>
              <a:rPr lang="en-US" dirty="0"/>
              <a:t> (0.01 min) </a:t>
            </a:r>
          </a:p>
          <a:p>
            <a:pPr lvl="2"/>
            <a:r>
              <a:rPr lang="en-US" dirty="0"/>
              <a:t>(as default for best convergence)</a:t>
            </a:r>
          </a:p>
          <a:p>
            <a:pPr lvl="1"/>
            <a:endParaRPr lang="en-US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6ABB80-2E27-4859-AACD-5A68C1795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3227" y="3950099"/>
            <a:ext cx="3520773" cy="51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51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940CE35-F3A4-4517-9854-E0B0BCD82741}"/>
              </a:ext>
            </a:extLst>
          </p:cNvPr>
          <p:cNvSpPr/>
          <p:nvPr/>
        </p:nvSpPr>
        <p:spPr>
          <a:xfrm>
            <a:off x="7358335" y="643624"/>
            <a:ext cx="1633726" cy="1133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D07A7-A02F-4A9B-BFFC-89166A71E177}"/>
              </a:ext>
            </a:extLst>
          </p:cNvPr>
          <p:cNvSpPr/>
          <p:nvPr/>
        </p:nvSpPr>
        <p:spPr>
          <a:xfrm>
            <a:off x="210426" y="648952"/>
            <a:ext cx="7147910" cy="3755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611EB-264F-45EB-AE97-23F9A8FC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3187AA-C954-48AB-B689-5659B9541BB8}"/>
              </a:ext>
            </a:extLst>
          </p:cNvPr>
          <p:cNvSpPr/>
          <p:nvPr/>
        </p:nvSpPr>
        <p:spPr>
          <a:xfrm>
            <a:off x="3906093" y="1328761"/>
            <a:ext cx="3060700" cy="2997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B81D0E-ED22-4350-BADB-98E6B99B6E61}"/>
              </a:ext>
            </a:extLst>
          </p:cNvPr>
          <p:cNvSpPr/>
          <p:nvPr/>
        </p:nvSpPr>
        <p:spPr>
          <a:xfrm>
            <a:off x="5641835" y="2847807"/>
            <a:ext cx="935387" cy="87696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E4DFD-6370-4C78-A252-3A050650FDC5}"/>
              </a:ext>
            </a:extLst>
          </p:cNvPr>
          <p:cNvSpPr txBox="1"/>
          <p:nvPr/>
        </p:nvSpPr>
        <p:spPr>
          <a:xfrm>
            <a:off x="4923830" y="998516"/>
            <a:ext cx="104372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Cellular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818B1-9A37-4554-82BD-C3F39056F392}"/>
              </a:ext>
            </a:extLst>
          </p:cNvPr>
          <p:cNvSpPr txBox="1"/>
          <p:nvPr/>
        </p:nvSpPr>
        <p:spPr>
          <a:xfrm>
            <a:off x="7577605" y="640748"/>
            <a:ext cx="101586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SBML 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00E79A-4B6F-46CA-912D-E7A9CA1FC913}"/>
              </a:ext>
            </a:extLst>
          </p:cNvPr>
          <p:cNvCxnSpPr>
            <a:cxnSpLocks/>
          </p:cNvCxnSpPr>
          <p:nvPr/>
        </p:nvCxnSpPr>
        <p:spPr>
          <a:xfrm flipH="1">
            <a:off x="6318502" y="1131687"/>
            <a:ext cx="1307672" cy="66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6A23E9-CA2A-4247-8672-6657BC595D74}"/>
              </a:ext>
            </a:extLst>
          </p:cNvPr>
          <p:cNvSpPr txBox="1"/>
          <p:nvPr/>
        </p:nvSpPr>
        <p:spPr>
          <a:xfrm>
            <a:off x="8258997" y="973145"/>
            <a:ext cx="8191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Kinetic Simulation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4C7F9E-FC22-4029-9D26-E0A5A9D1C565}"/>
              </a:ext>
            </a:extLst>
          </p:cNvPr>
          <p:cNvSpPr txBox="1"/>
          <p:nvPr/>
        </p:nvSpPr>
        <p:spPr>
          <a:xfrm>
            <a:off x="2939053" y="4185149"/>
            <a:ext cx="21780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Agent Based Modelling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3F9D2-D638-4D8E-B95D-5A6B8519396B}"/>
              </a:ext>
            </a:extLst>
          </p:cNvPr>
          <p:cNvSpPr txBox="1"/>
          <p:nvPr/>
        </p:nvSpPr>
        <p:spPr>
          <a:xfrm>
            <a:off x="5756487" y="3120786"/>
            <a:ext cx="73611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Kinetic Parameters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F8195F-5724-4800-9CC3-DF12EA5A6ADC}"/>
              </a:ext>
            </a:extLst>
          </p:cNvPr>
          <p:cNvSpPr/>
          <p:nvPr/>
        </p:nvSpPr>
        <p:spPr>
          <a:xfrm>
            <a:off x="4261268" y="2834193"/>
            <a:ext cx="1092200" cy="102849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3E977-F464-4879-B869-5DAEC92BE453}"/>
              </a:ext>
            </a:extLst>
          </p:cNvPr>
          <p:cNvSpPr txBox="1"/>
          <p:nvPr/>
        </p:nvSpPr>
        <p:spPr>
          <a:xfrm>
            <a:off x="4464337" y="3197315"/>
            <a:ext cx="98940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Phenotypic Parameters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1B0F30-3D1E-4EE4-AB6E-472AD2B6A7BB}"/>
              </a:ext>
            </a:extLst>
          </p:cNvPr>
          <p:cNvCxnSpPr>
            <a:cxnSpLocks/>
          </p:cNvCxnSpPr>
          <p:nvPr/>
        </p:nvCxnSpPr>
        <p:spPr>
          <a:xfrm flipV="1">
            <a:off x="3794582" y="3597279"/>
            <a:ext cx="466686" cy="55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0D803F-1C0C-49D4-B311-584E7A433BB1}"/>
              </a:ext>
            </a:extLst>
          </p:cNvPr>
          <p:cNvCxnSpPr>
            <a:cxnSpLocks/>
          </p:cNvCxnSpPr>
          <p:nvPr/>
        </p:nvCxnSpPr>
        <p:spPr>
          <a:xfrm flipV="1">
            <a:off x="5836551" y="1036899"/>
            <a:ext cx="1633296" cy="37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A21B77-73CA-4C2B-9ABC-360D68E781B1}"/>
              </a:ext>
            </a:extLst>
          </p:cNvPr>
          <p:cNvCxnSpPr>
            <a:cxnSpLocks/>
          </p:cNvCxnSpPr>
          <p:nvPr/>
        </p:nvCxnSpPr>
        <p:spPr>
          <a:xfrm flipV="1">
            <a:off x="6481120" y="1397539"/>
            <a:ext cx="1176434" cy="162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7F56304-D899-4375-8BDF-EF2FDF828D67}"/>
              </a:ext>
            </a:extLst>
          </p:cNvPr>
          <p:cNvSpPr/>
          <p:nvPr/>
        </p:nvSpPr>
        <p:spPr>
          <a:xfrm>
            <a:off x="4937304" y="1532087"/>
            <a:ext cx="1283950" cy="113297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86D76D-E989-4339-B310-BA249EAB579E}"/>
              </a:ext>
            </a:extLst>
          </p:cNvPr>
          <p:cNvSpPr txBox="1"/>
          <p:nvPr/>
        </p:nvSpPr>
        <p:spPr>
          <a:xfrm>
            <a:off x="5004419" y="1932191"/>
            <a:ext cx="120511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Internal Metabolites</a:t>
            </a:r>
          </a:p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Concentration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0BB90A-900A-4079-BD2C-83B005346674}"/>
              </a:ext>
            </a:extLst>
          </p:cNvPr>
          <p:cNvCxnSpPr/>
          <p:nvPr/>
        </p:nvCxnSpPr>
        <p:spPr>
          <a:xfrm flipH="1">
            <a:off x="3906093" y="3675641"/>
            <a:ext cx="450468" cy="48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08BC96-520B-4D38-AD60-9EB902849CA9}"/>
              </a:ext>
            </a:extLst>
          </p:cNvPr>
          <p:cNvSpPr txBox="1"/>
          <p:nvPr/>
        </p:nvSpPr>
        <p:spPr>
          <a:xfrm>
            <a:off x="3386642" y="1815711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CBAC95-A846-4A54-8DA9-405B3DA99F70}"/>
              </a:ext>
            </a:extLst>
          </p:cNvPr>
          <p:cNvSpPr txBox="1"/>
          <p:nvPr/>
        </p:nvSpPr>
        <p:spPr>
          <a:xfrm>
            <a:off x="6716758" y="1092743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49105A-D119-4916-A65C-57B4CA85ADEF}"/>
              </a:ext>
            </a:extLst>
          </p:cNvPr>
          <p:cNvSpPr txBox="1"/>
          <p:nvPr/>
        </p:nvSpPr>
        <p:spPr>
          <a:xfrm>
            <a:off x="7007645" y="2483847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E346DD-6A3B-49E6-8566-CF46F4087723}"/>
              </a:ext>
            </a:extLst>
          </p:cNvPr>
          <p:cNvSpPr txBox="1"/>
          <p:nvPr/>
        </p:nvSpPr>
        <p:spPr>
          <a:xfrm>
            <a:off x="6883514" y="1776861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FE1599-0D54-4A1B-B2E3-420FFE4111C3}"/>
              </a:ext>
            </a:extLst>
          </p:cNvPr>
          <p:cNvCxnSpPr>
            <a:cxnSpLocks/>
          </p:cNvCxnSpPr>
          <p:nvPr/>
        </p:nvCxnSpPr>
        <p:spPr>
          <a:xfrm flipH="1">
            <a:off x="5346822" y="1116962"/>
            <a:ext cx="2296246" cy="204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1894132-1272-4C12-BFFA-A327E3F84D02}"/>
              </a:ext>
            </a:extLst>
          </p:cNvPr>
          <p:cNvSpPr txBox="1"/>
          <p:nvPr/>
        </p:nvSpPr>
        <p:spPr>
          <a:xfrm>
            <a:off x="3632442" y="3872568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A48AA9-6FF3-4EE4-B41A-153D7669590F}"/>
              </a:ext>
            </a:extLst>
          </p:cNvPr>
          <p:cNvSpPr txBox="1"/>
          <p:nvPr/>
        </p:nvSpPr>
        <p:spPr>
          <a:xfrm>
            <a:off x="3120001" y="2016869"/>
            <a:ext cx="96464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Divided by Volume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9A6602-1DBA-4318-904E-641CA0C09836}"/>
              </a:ext>
            </a:extLst>
          </p:cNvPr>
          <p:cNvSpPr txBox="1"/>
          <p:nvPr/>
        </p:nvSpPr>
        <p:spPr>
          <a:xfrm>
            <a:off x="6531233" y="2731200"/>
            <a:ext cx="8191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Updating SBML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E0F9-4542-45E8-BCD6-046E2F2896DE}"/>
              </a:ext>
            </a:extLst>
          </p:cNvPr>
          <p:cNvSpPr txBox="1"/>
          <p:nvPr/>
        </p:nvSpPr>
        <p:spPr>
          <a:xfrm>
            <a:off x="6418241" y="715141"/>
            <a:ext cx="8191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Updating SBML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4827D8-5B29-479B-B87C-563F15A0F288}"/>
              </a:ext>
            </a:extLst>
          </p:cNvPr>
          <p:cNvCxnSpPr>
            <a:cxnSpLocks/>
          </p:cNvCxnSpPr>
          <p:nvPr/>
        </p:nvCxnSpPr>
        <p:spPr>
          <a:xfrm flipV="1">
            <a:off x="4711736" y="3568605"/>
            <a:ext cx="930099" cy="57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CA86E8-7C03-4B13-915E-B2224EED165A}"/>
              </a:ext>
            </a:extLst>
          </p:cNvPr>
          <p:cNvCxnSpPr>
            <a:cxnSpLocks/>
          </p:cNvCxnSpPr>
          <p:nvPr/>
        </p:nvCxnSpPr>
        <p:spPr>
          <a:xfrm flipH="1">
            <a:off x="4787440" y="3682349"/>
            <a:ext cx="854395" cy="531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1CB4B75-924F-4F77-9399-FE87F29D81D2}"/>
              </a:ext>
            </a:extLst>
          </p:cNvPr>
          <p:cNvSpPr txBox="1"/>
          <p:nvPr/>
        </p:nvSpPr>
        <p:spPr>
          <a:xfrm>
            <a:off x="5298501" y="3961291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FE3EC-11B2-46BC-BC11-8F3E98536BC8}"/>
              </a:ext>
            </a:extLst>
          </p:cNvPr>
          <p:cNvSpPr txBox="1"/>
          <p:nvPr/>
        </p:nvSpPr>
        <p:spPr>
          <a:xfrm>
            <a:off x="326977" y="4127645"/>
            <a:ext cx="17594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PhysiCell</a:t>
            </a:r>
            <a:endParaRPr kumimoji="0" lang="en-US" sz="13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152192-E3DA-4D80-982A-D4F10F307B86}"/>
              </a:ext>
            </a:extLst>
          </p:cNvPr>
          <p:cNvSpPr txBox="1"/>
          <p:nvPr/>
        </p:nvSpPr>
        <p:spPr>
          <a:xfrm>
            <a:off x="7389716" y="1546149"/>
            <a:ext cx="17594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Libroadrunner</a:t>
            </a:r>
            <a:endParaRPr kumimoji="0" lang="en-US" sz="13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6" name="Picture 2" descr="1799692 (200×200)">
            <a:extLst>
              <a:ext uri="{FF2B5EF4-FFF2-40B4-BE49-F238E27FC236}">
                <a16:creationId xmlns:a16="http://schemas.microsoft.com/office/drawing/2014/main" id="{A616A17C-4F1D-4E60-A238-238E4050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376" y="930984"/>
            <a:ext cx="422876" cy="42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54F5F2-7BE0-46C9-B135-A9604AE6E97A}"/>
              </a:ext>
            </a:extLst>
          </p:cNvPr>
          <p:cNvCxnSpPr>
            <a:cxnSpLocks/>
          </p:cNvCxnSpPr>
          <p:nvPr/>
        </p:nvCxnSpPr>
        <p:spPr>
          <a:xfrm flipH="1">
            <a:off x="6282127" y="1118090"/>
            <a:ext cx="1353806" cy="176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C37E498-6E7E-4801-AF75-96704AAA299E}"/>
              </a:ext>
            </a:extLst>
          </p:cNvPr>
          <p:cNvSpPr/>
          <p:nvPr/>
        </p:nvSpPr>
        <p:spPr>
          <a:xfrm>
            <a:off x="266001" y="715141"/>
            <a:ext cx="2787432" cy="1768706"/>
          </a:xfrm>
          <a:prstGeom prst="rect">
            <a:avLst/>
          </a:prstGeom>
          <a:solidFill>
            <a:srgbClr val="C59EE2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E968F7-C13E-43F7-88AF-ABDB4EAB0F00}"/>
              </a:ext>
            </a:extLst>
          </p:cNvPr>
          <p:cNvSpPr/>
          <p:nvPr/>
        </p:nvSpPr>
        <p:spPr>
          <a:xfrm>
            <a:off x="1689757" y="1139778"/>
            <a:ext cx="1317544" cy="114162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36FCC-9FAE-4009-901A-3968058CEE70}"/>
              </a:ext>
            </a:extLst>
          </p:cNvPr>
          <p:cNvSpPr txBox="1"/>
          <p:nvPr/>
        </p:nvSpPr>
        <p:spPr>
          <a:xfrm>
            <a:off x="1798835" y="1584622"/>
            <a:ext cx="120511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Internal Metabolites</a:t>
            </a:r>
          </a:p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Amount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406E29-10C8-489E-AB82-E032FF0EB8BD}"/>
              </a:ext>
            </a:extLst>
          </p:cNvPr>
          <p:cNvCxnSpPr>
            <a:cxnSpLocks/>
          </p:cNvCxnSpPr>
          <p:nvPr/>
        </p:nvCxnSpPr>
        <p:spPr>
          <a:xfrm>
            <a:off x="1048365" y="1067287"/>
            <a:ext cx="714946" cy="35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539078-BEE1-4F4A-849E-BC18D0049561}"/>
              </a:ext>
            </a:extLst>
          </p:cNvPr>
          <p:cNvSpPr txBox="1"/>
          <p:nvPr/>
        </p:nvSpPr>
        <p:spPr>
          <a:xfrm>
            <a:off x="418502" y="1385568"/>
            <a:ext cx="1511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Uptake/Secrete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AE77B-A3C5-48B1-8198-A2E10E0C7447}"/>
              </a:ext>
            </a:extLst>
          </p:cNvPr>
          <p:cNvSpPr txBox="1"/>
          <p:nvPr/>
        </p:nvSpPr>
        <p:spPr>
          <a:xfrm>
            <a:off x="1517844" y="1093008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FAFFC8D-CCB3-4CA6-B09E-7B6660350709}"/>
              </a:ext>
            </a:extLst>
          </p:cNvPr>
          <p:cNvCxnSpPr>
            <a:cxnSpLocks/>
          </p:cNvCxnSpPr>
          <p:nvPr/>
        </p:nvCxnSpPr>
        <p:spPr>
          <a:xfrm flipH="1" flipV="1">
            <a:off x="855183" y="1073235"/>
            <a:ext cx="868678" cy="40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03DB4-5106-462B-8FA7-1475B3E2090E}"/>
              </a:ext>
            </a:extLst>
          </p:cNvPr>
          <p:cNvSpPr txBox="1"/>
          <p:nvPr/>
        </p:nvSpPr>
        <p:spPr>
          <a:xfrm>
            <a:off x="499709" y="815345"/>
            <a:ext cx="179310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Microenvironment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76882D-A563-4F6B-A3D4-6FAB528FC477}"/>
              </a:ext>
            </a:extLst>
          </p:cNvPr>
          <p:cNvSpPr txBox="1"/>
          <p:nvPr/>
        </p:nvSpPr>
        <p:spPr>
          <a:xfrm>
            <a:off x="372316" y="2253664"/>
            <a:ext cx="17594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BioFVM</a:t>
            </a:r>
            <a:endParaRPr kumimoji="0" lang="en-US" sz="13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8C643C-D34A-4268-9F73-5A93BE2B1345}"/>
              </a:ext>
            </a:extLst>
          </p:cNvPr>
          <p:cNvCxnSpPr>
            <a:cxnSpLocks/>
          </p:cNvCxnSpPr>
          <p:nvPr/>
        </p:nvCxnSpPr>
        <p:spPr>
          <a:xfrm flipH="1" flipV="1">
            <a:off x="3003953" y="1851184"/>
            <a:ext cx="1969086" cy="35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4D837F-BBB8-42CF-9B5C-9A55AD701FC8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>
            <a:off x="3007301" y="1710592"/>
            <a:ext cx="1930003" cy="38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50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1D95C8B-566C-4DB3-B714-E9FCE4A89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653" y="597843"/>
            <a:ext cx="3752725" cy="3922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C1B22-2124-4DC0-82D8-CF2F9AFB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2D060-92BD-4CF4-BB72-2C96F3A4D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31521"/>
            <a:ext cx="5905500" cy="3749040"/>
          </a:xfrm>
        </p:spPr>
        <p:txBody>
          <a:bodyPr/>
          <a:lstStyle/>
          <a:p>
            <a:r>
              <a:rPr lang="en-US" sz="1800" dirty="0"/>
              <a:t>More than 50,000 cells</a:t>
            </a:r>
          </a:p>
          <a:p>
            <a:r>
              <a:rPr lang="en-US" sz="1800" dirty="0"/>
              <a:t>4 substrate (internalization is on)</a:t>
            </a:r>
          </a:p>
          <a:p>
            <a:r>
              <a:rPr lang="en-US" sz="1800" dirty="0"/>
              <a:t>5 SBML species (4 reactions)</a:t>
            </a:r>
          </a:p>
          <a:p>
            <a:r>
              <a:rPr lang="en-US" sz="1800" dirty="0"/>
              <a:t>4000x4000x20 um dimensions (dx = 20 um)</a:t>
            </a:r>
          </a:p>
          <a:p>
            <a:r>
              <a:rPr lang="en-US" sz="1800" dirty="0"/>
              <a:t>Personal PC </a:t>
            </a:r>
          </a:p>
          <a:p>
            <a:pPr lvl="1"/>
            <a:r>
              <a:rPr lang="en-US" sz="1600" dirty="0"/>
              <a:t>AMD 6 core 3.0 GHz, 16 GB RAM</a:t>
            </a:r>
          </a:p>
          <a:p>
            <a:pPr lvl="1"/>
            <a:r>
              <a:rPr lang="en-US" sz="1600" dirty="0"/>
              <a:t>8-thread, OpenMP</a:t>
            </a:r>
          </a:p>
          <a:p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3FAB5DC-F44D-4B8C-9E1D-1BFD8369A867}"/>
              </a:ext>
            </a:extLst>
          </p:cNvPr>
          <p:cNvGraphicFramePr>
            <a:graphicFrameLocks noGrp="1"/>
          </p:cNvGraphicFramePr>
          <p:nvPr/>
        </p:nvGraphicFramePr>
        <p:xfrm>
          <a:off x="318622" y="3167379"/>
          <a:ext cx="4798110" cy="124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370">
                  <a:extLst>
                    <a:ext uri="{9D8B030D-6E8A-4147-A177-3AD203B41FA5}">
                      <a16:colId xmlns:a16="http://schemas.microsoft.com/office/drawing/2014/main" val="883464690"/>
                    </a:ext>
                  </a:extLst>
                </a:gridCol>
                <a:gridCol w="1599370">
                  <a:extLst>
                    <a:ext uri="{9D8B030D-6E8A-4147-A177-3AD203B41FA5}">
                      <a16:colId xmlns:a16="http://schemas.microsoft.com/office/drawing/2014/main" val="2996353975"/>
                    </a:ext>
                  </a:extLst>
                </a:gridCol>
                <a:gridCol w="1599370">
                  <a:extLst>
                    <a:ext uri="{9D8B030D-6E8A-4147-A177-3AD203B41FA5}">
                      <a16:colId xmlns:a16="http://schemas.microsoft.com/office/drawing/2014/main" val="3013640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min 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 min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612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SBML 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 min 57 secs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53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SBML 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min 35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3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7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7737-F88D-446A-9732-9DCE38BF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</a:t>
            </a:r>
            <a:r>
              <a:rPr lang="en-US" dirty="0" err="1"/>
              <a:t>intracellular_dt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7785-5EB4-438F-89EB-951253A78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1756"/>
            <a:ext cx="6185647" cy="3749040"/>
          </a:xfrm>
        </p:spPr>
        <p:txBody>
          <a:bodyPr/>
          <a:lstStyle/>
          <a:p>
            <a:r>
              <a:rPr lang="en-US" dirty="0"/>
              <a:t>Default 0.01 min but…</a:t>
            </a:r>
          </a:p>
          <a:p>
            <a:r>
              <a:rPr lang="en-US" dirty="0"/>
              <a:t>Imagine cell is like pool with source and sink</a:t>
            </a:r>
          </a:p>
          <a:p>
            <a:pPr lvl="1"/>
            <a:r>
              <a:rPr lang="en-US" dirty="0"/>
              <a:t>A = </a:t>
            </a:r>
            <a:r>
              <a:rPr lang="en-US" dirty="0" err="1"/>
              <a:t>uptaking</a:t>
            </a:r>
            <a:r>
              <a:rPr lang="en-US" dirty="0"/>
              <a:t> a chemical from microenvironment</a:t>
            </a:r>
          </a:p>
          <a:p>
            <a:pPr lvl="1"/>
            <a:r>
              <a:rPr lang="en-US" dirty="0"/>
              <a:t>B = secreting a chemical to microenvironment</a:t>
            </a:r>
          </a:p>
          <a:p>
            <a:r>
              <a:rPr lang="en-US" dirty="0"/>
              <a:t>If diffusion_dt and intracellular_dt is same,</a:t>
            </a:r>
          </a:p>
          <a:p>
            <a:pPr lvl="1"/>
            <a:r>
              <a:rPr lang="en-US" dirty="0"/>
              <a:t>They are matching dt’s so there is no convergence difference.</a:t>
            </a:r>
          </a:p>
          <a:p>
            <a:pPr lvl="1"/>
            <a:r>
              <a:rPr lang="en-US" dirty="0"/>
              <a:t>But it is </a:t>
            </a:r>
            <a:r>
              <a:rPr lang="en-US" u="sng" dirty="0"/>
              <a:t>slow</a:t>
            </a:r>
            <a:r>
              <a:rPr lang="en-US" dirty="0"/>
              <a:t>!</a:t>
            </a:r>
          </a:p>
          <a:p>
            <a:r>
              <a:rPr lang="en-US" sz="1200" dirty="0"/>
              <a:t>(Figure to be drawn during presentation)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2299767-AD73-4E06-B0F0-9A702A7A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86" y="595058"/>
            <a:ext cx="3520773" cy="51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E77C53-72D4-420A-8F0F-960152047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933" y="1022443"/>
            <a:ext cx="14192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06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8734-8E66-4E7F-BF15-30490CDF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</a:t>
            </a:r>
            <a:r>
              <a:rPr lang="en-US" dirty="0" err="1"/>
              <a:t>intracellular_dt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C7011-8CC5-42DD-8193-9B9A2292F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751756"/>
            <a:ext cx="5593976" cy="3749040"/>
          </a:xfrm>
        </p:spPr>
        <p:txBody>
          <a:bodyPr/>
          <a:lstStyle/>
          <a:p>
            <a:r>
              <a:rPr lang="en-US" dirty="0"/>
              <a:t>However, we can change intracellular_dt.</a:t>
            </a:r>
          </a:p>
          <a:p>
            <a:r>
              <a:rPr lang="en-US" dirty="0"/>
              <a:t>Let's assume that we made it 1.00 min (100 times slower)</a:t>
            </a:r>
          </a:p>
          <a:p>
            <a:pPr marL="173038" marR="0" lvl="0" indent="-173038" algn="l" defTabSz="685800" rtl="0" eaLnBrk="1" fontAlgn="base" latinLnBrk="0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How it will look like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(Figure to be drawn during presentation)</a:t>
            </a:r>
          </a:p>
          <a:p>
            <a:r>
              <a:rPr lang="en-US" dirty="0"/>
              <a:t>So much faster</a:t>
            </a:r>
          </a:p>
          <a:p>
            <a:pPr lvl="1"/>
            <a:r>
              <a:rPr lang="en-US" dirty="0"/>
              <a:t>You will see in the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51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FBC4-3D22-4F90-BFED-16FF67AAD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have learned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68016-35E6-43D1-9162-FD49D03C4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PhysiCell folder structure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PhysiCell model domain</a:t>
            </a:r>
          </a:p>
          <a:p>
            <a:pPr lvl="1"/>
            <a:r>
              <a:rPr lang="en-US" dirty="0"/>
              <a:t>Different </a:t>
            </a:r>
            <a:r>
              <a:rPr lang="en-US" dirty="0" err="1"/>
              <a:t>dts</a:t>
            </a:r>
            <a:r>
              <a:rPr lang="en-US" dirty="0"/>
              <a:t> (diffusion_dt, </a:t>
            </a:r>
            <a:r>
              <a:rPr lang="en-US" dirty="0" err="1"/>
              <a:t>mechanic_dt</a:t>
            </a:r>
            <a:r>
              <a:rPr lang="en-US" dirty="0"/>
              <a:t>, </a:t>
            </a:r>
            <a:r>
              <a:rPr lang="en-US" dirty="0" err="1"/>
              <a:t>phenotype_dt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Using GUI to create config file (XML)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PhysiCell C++ functions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353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F73F-3C8C-477A-AE54-8EA3310D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looks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65CE-B0E2-4B1E-B400-09FD8A24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9551D-4A3A-40D7-A467-0B1875BB8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53567"/>
            <a:ext cx="5600700" cy="39067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F7AA65-A3EC-4EAA-AEBA-7CF468D7F882}"/>
              </a:ext>
            </a:extLst>
          </p:cNvPr>
          <p:cNvSpPr/>
          <p:nvPr/>
        </p:nvSpPr>
        <p:spPr>
          <a:xfrm>
            <a:off x="2533650" y="3286124"/>
            <a:ext cx="4019550" cy="1057275"/>
          </a:xfrm>
          <a:prstGeom prst="rect">
            <a:avLst/>
          </a:prstGeom>
          <a:solidFill>
            <a:srgbClr val="F2BE4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6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C8FF-FF69-4267-A69D-3188CD47C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</a:t>
            </a:r>
          </a:p>
        </p:txBody>
      </p:sp>
    </p:spTree>
    <p:extLst>
      <p:ext uri="{BB962C8B-B14F-4D97-AF65-F5344CB8AC3E}">
        <p14:creationId xmlns:p14="http://schemas.microsoft.com/office/powerpoint/2010/main" val="3126003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F932-DAEA-4D98-A3B3-2E33D6187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0 - SBML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E498-C251-4123-B839-9A1256E30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1756"/>
            <a:ext cx="3721100" cy="3749040"/>
          </a:xfrm>
        </p:spPr>
        <p:txBody>
          <a:bodyPr/>
          <a:lstStyle/>
          <a:p>
            <a:r>
              <a:rPr lang="en-US" dirty="0"/>
              <a:t>4 Species</a:t>
            </a:r>
          </a:p>
          <a:p>
            <a:pPr lvl="1"/>
            <a:r>
              <a:rPr lang="en-US" dirty="0"/>
              <a:t>Oxygen</a:t>
            </a:r>
          </a:p>
          <a:p>
            <a:pPr lvl="1"/>
            <a:r>
              <a:rPr lang="en-US" dirty="0"/>
              <a:t>Glucose</a:t>
            </a:r>
          </a:p>
          <a:p>
            <a:pPr lvl="1"/>
            <a:r>
              <a:rPr lang="en-US" dirty="0"/>
              <a:t>Lactate</a:t>
            </a:r>
          </a:p>
          <a:p>
            <a:pPr lvl="1"/>
            <a:r>
              <a:rPr lang="en-US" dirty="0"/>
              <a:t>Energy</a:t>
            </a:r>
          </a:p>
          <a:p>
            <a:r>
              <a:rPr lang="en-US" dirty="0"/>
              <a:t>3 Internal Reactions</a:t>
            </a:r>
          </a:p>
          <a:p>
            <a:pPr lvl="2"/>
            <a:r>
              <a:rPr lang="en-US" dirty="0"/>
              <a:t>Aerobic reaction</a:t>
            </a:r>
          </a:p>
          <a:p>
            <a:pPr lvl="3"/>
            <a:r>
              <a:rPr lang="en-US" dirty="0"/>
              <a:t>Glucose + Oxygen -&gt; Energy</a:t>
            </a:r>
          </a:p>
          <a:p>
            <a:pPr lvl="2"/>
            <a:r>
              <a:rPr lang="en-US" dirty="0"/>
              <a:t>Anaerobic reaction</a:t>
            </a:r>
          </a:p>
          <a:p>
            <a:pPr lvl="3"/>
            <a:r>
              <a:rPr lang="en-US" dirty="0"/>
              <a:t>Glucose -&gt; Energy + Lactate </a:t>
            </a:r>
          </a:p>
          <a:p>
            <a:pPr lvl="2"/>
            <a:r>
              <a:rPr lang="en-US" dirty="0"/>
              <a:t>Energy Usage</a:t>
            </a:r>
          </a:p>
          <a:p>
            <a:pPr lvl="3"/>
            <a:r>
              <a:rPr lang="en-US" dirty="0"/>
              <a:t>Energy -&gt;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55DF9-25C1-45E5-905E-17ABF8EF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587" y="1025237"/>
            <a:ext cx="4149868" cy="28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3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DE2B0-41BA-474C-92C8-D1710BD4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Model 0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A8E5B0-D6FD-4B42-9828-422EC8F00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r>
              <a:rPr lang="en-US" dirty="0"/>
              <a:t>Very Simple SBML toy model</a:t>
            </a:r>
          </a:p>
          <a:p>
            <a:r>
              <a:rPr lang="en-US" dirty="0"/>
              <a:t>Both simulated in PhysiCell and </a:t>
            </a:r>
            <a:r>
              <a:rPr lang="en-US" dirty="0" err="1"/>
              <a:t>Copasi</a:t>
            </a:r>
            <a:endParaRPr lang="en-US" dirty="0"/>
          </a:p>
          <a:p>
            <a:r>
              <a:rPr lang="en-US" dirty="0"/>
              <a:t>No Transfer Reaction in SBML</a:t>
            </a:r>
          </a:p>
          <a:p>
            <a:r>
              <a:rPr lang="en-US" dirty="0"/>
              <a:t>No Uptake Rate</a:t>
            </a:r>
          </a:p>
          <a:p>
            <a:r>
              <a:rPr lang="en-US" dirty="0"/>
              <a:t>Only solving SBML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9C9F8B-9363-491B-BAE1-1BA177FA32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1234440"/>
            <a:ext cx="4572000" cy="2743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8085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46C4F-9C9B-42DE-B606-83B93DE5B3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Uptake glucose, oxygen</a:t>
            </a:r>
          </a:p>
          <a:p>
            <a:r>
              <a:rPr lang="en-US" dirty="0"/>
              <a:t>Produces Energy internally.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51F4969-8359-40A6-B6C7-074297FC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02" y="2225041"/>
            <a:ext cx="3002895" cy="1804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F5F8D-4067-41A9-875A-E046BA1B9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695" y="2144709"/>
            <a:ext cx="3270194" cy="196559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5FA50F2-22D2-481D-9CCF-CB09D2FE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1</a:t>
            </a:r>
          </a:p>
        </p:txBody>
      </p:sp>
    </p:spTree>
    <p:extLst>
      <p:ext uri="{BB962C8B-B14F-4D97-AF65-F5344CB8AC3E}">
        <p14:creationId xmlns:p14="http://schemas.microsoft.com/office/powerpoint/2010/main" val="1350086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DBAB-187A-40F0-8AD6-C3780D44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52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SBML Events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E268745-456F-434A-B543-060716CA96C7}"/>
              </a:ext>
            </a:extLst>
          </p:cNvPr>
          <p:cNvGraphicFramePr>
            <a:graphicFrameLocks/>
          </p:cNvGraphicFramePr>
          <p:nvPr/>
        </p:nvGraphicFramePr>
        <p:xfrm>
          <a:off x="4295635" y="1200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2CC4FC3-89B2-4E25-AAA8-418AB33E28E0}"/>
              </a:ext>
            </a:extLst>
          </p:cNvPr>
          <p:cNvSpPr txBox="1"/>
          <p:nvPr/>
        </p:nvSpPr>
        <p:spPr>
          <a:xfrm>
            <a:off x="184150" y="1479550"/>
            <a:ext cx="447040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Cycle Rate</a:t>
            </a:r>
            <a:endParaRPr lang="en-US" dirty="0"/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en-US" dirty="0"/>
              <a:t>If Energy level is smaller than 50 </a:t>
            </a:r>
            <a:r>
              <a:rPr lang="en-US" dirty="0" err="1"/>
              <a:t>a.u</a:t>
            </a:r>
            <a:r>
              <a:rPr lang="en-US" dirty="0"/>
              <a:t>.</a:t>
            </a:r>
          </a:p>
          <a:p>
            <a:pPr marL="969963" lvl="2" indent="-285750">
              <a:buFont typeface="Arial" panose="020B0604020202020204" pitchFamily="34" charset="0"/>
              <a:buChar char="•"/>
            </a:pPr>
            <a:r>
              <a:rPr lang="en-US" dirty="0"/>
              <a:t>Equals to zero 1/min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en-US" dirty="0"/>
              <a:t>If Energy level is greater than 50 </a:t>
            </a:r>
            <a:r>
              <a:rPr lang="en-US" dirty="0" err="1"/>
              <a:t>a.u</a:t>
            </a:r>
            <a:r>
              <a:rPr lang="en-US" dirty="0"/>
              <a:t>.</a:t>
            </a:r>
          </a:p>
          <a:p>
            <a:pPr marL="969963" lvl="2" indent="-285750">
              <a:buFont typeface="Arial" panose="020B0604020202020204" pitchFamily="34" charset="0"/>
              <a:buChar char="•"/>
            </a:pPr>
            <a:r>
              <a:rPr lang="en-US" dirty="0"/>
              <a:t>Equals to 0.01 1/min</a:t>
            </a:r>
          </a:p>
        </p:txBody>
      </p:sp>
    </p:spTree>
    <p:extLst>
      <p:ext uri="{BB962C8B-B14F-4D97-AF65-F5344CB8AC3E}">
        <p14:creationId xmlns:p14="http://schemas.microsoft.com/office/powerpoint/2010/main" val="1912209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A1D47-6B1C-4382-9DDF-548D5D5A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13F9-A24B-4A77-8BE0-DFBBCD355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1756"/>
            <a:ext cx="9144000" cy="1273894"/>
          </a:xfrm>
        </p:spPr>
        <p:txBody>
          <a:bodyPr>
            <a:normAutofit/>
          </a:bodyPr>
          <a:lstStyle/>
          <a:p>
            <a:r>
              <a:rPr lang="en-US" dirty="0"/>
              <a:t>Phenotypic changes according to SBML species</a:t>
            </a:r>
          </a:p>
          <a:p>
            <a:r>
              <a:rPr lang="en-US" dirty="0"/>
              <a:t>Organoid (2D) seeding.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0629E4-1296-4F3D-99E8-A78FA46A483B}"/>
              </a:ext>
            </a:extLst>
          </p:cNvPr>
          <p:cNvSpPr txBox="1">
            <a:spLocks/>
          </p:cNvSpPr>
          <p:nvPr/>
        </p:nvSpPr>
        <p:spPr>
          <a:xfrm>
            <a:off x="0" y="2397125"/>
            <a:ext cx="9144000" cy="74295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>
            <a:lvl1pPr marL="173038" indent="-173038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4625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666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♦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»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38" indent="-173038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○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oxygen level is less than threshold</a:t>
            </a:r>
          </a:p>
          <a:p>
            <a:pPr lvl="1"/>
            <a:r>
              <a:rPr lang="en-US" sz="1800" dirty="0"/>
              <a:t>Cells increase their migration speed</a:t>
            </a:r>
            <a:endParaRPr lang="en-US" dirty="0"/>
          </a:p>
          <a:p>
            <a:pPr lvl="1"/>
            <a:endParaRPr lang="en-US" sz="1800" dirty="0"/>
          </a:p>
          <a:p>
            <a:pPr marL="171450" lvl="1" indent="0">
              <a:buFont typeface="Wingdings" panose="05000000000000000000" pitchFamily="2" charset="2"/>
              <a:buNone/>
            </a:pPr>
            <a:endParaRPr lang="en-US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F537E9-EFE0-471C-8A8A-6E22E9468A16}"/>
              </a:ext>
            </a:extLst>
          </p:cNvPr>
          <p:cNvSpPr txBox="1">
            <a:spLocks/>
          </p:cNvSpPr>
          <p:nvPr/>
        </p:nvSpPr>
        <p:spPr>
          <a:xfrm>
            <a:off x="0" y="3216994"/>
            <a:ext cx="9144000" cy="74295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>
            <a:lvl1pPr marL="173038" indent="-173038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4625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666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♦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»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38" indent="-173038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○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Energy level is less than threshold</a:t>
            </a:r>
          </a:p>
          <a:p>
            <a:pPr lvl="1"/>
            <a:r>
              <a:rPr lang="en-US" sz="1800" dirty="0"/>
              <a:t>Cells go apoptosis</a:t>
            </a:r>
            <a:endParaRPr lang="en-US" dirty="0"/>
          </a:p>
          <a:p>
            <a:pPr lvl="1"/>
            <a:endParaRPr lang="en-US" sz="1800" dirty="0"/>
          </a:p>
          <a:p>
            <a:pPr marL="171450" lvl="1" indent="0">
              <a:buFont typeface="Wingdings" panose="05000000000000000000" pitchFamily="2" charset="2"/>
              <a:buNone/>
            </a:pPr>
            <a:endParaRPr lang="en-US" sz="1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A56ACE-49D1-4FB1-86F9-AA67C235665F}"/>
              </a:ext>
            </a:extLst>
          </p:cNvPr>
          <p:cNvSpPr txBox="1">
            <a:spLocks/>
          </p:cNvSpPr>
          <p:nvPr/>
        </p:nvSpPr>
        <p:spPr>
          <a:xfrm>
            <a:off x="0" y="1654175"/>
            <a:ext cx="9144000" cy="74295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>
            <a:lvl1pPr marL="173038" indent="-173038" algn="l" defTabSz="685800" rtl="0" eaLnBrk="1" fontAlgn="base" hangingPunct="1">
              <a:lnSpc>
                <a:spcPct val="10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174625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6668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♦"/>
              <a:tabLst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3038" algn="l" defTabSz="685800" rtl="0" eaLnBrk="1" fontAlgn="base" hangingPunct="1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»"/>
              <a:tabLst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8838" indent="-173038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○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Lactate Secretion Rate increases</a:t>
            </a:r>
          </a:p>
          <a:p>
            <a:pPr lvl="1"/>
            <a:r>
              <a:rPr lang="en-US" sz="1800" dirty="0"/>
              <a:t>Lactate Concentration</a:t>
            </a:r>
          </a:p>
          <a:p>
            <a:pPr lvl="1"/>
            <a:endParaRPr lang="en-US" sz="1800" dirty="0"/>
          </a:p>
          <a:p>
            <a:pPr marL="171450" lvl="1" indent="0">
              <a:buFont typeface="Wingdings" panose="05000000000000000000" pitchFamily="2" charset="2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9056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F235E-E7B5-4FB8-8093-956FC38C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Microenvironment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AE5BE-A55D-4893-83AE-0F29F33E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318" y="644078"/>
            <a:ext cx="2179245" cy="1853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826E0-D936-48DD-B1DE-3122F856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317" y="2497116"/>
            <a:ext cx="2179245" cy="1945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3908A-99E4-46DB-AE2C-C79677C17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244" y="606761"/>
            <a:ext cx="2225670" cy="1927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11DBBB-91C6-471C-9AB8-6FBE27D5B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244" y="2497116"/>
            <a:ext cx="2225670" cy="19576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08D58B-0F83-4A77-9C81-4249EB6B3C53}"/>
              </a:ext>
            </a:extLst>
          </p:cNvPr>
          <p:cNvCxnSpPr/>
          <p:nvPr/>
        </p:nvCxnSpPr>
        <p:spPr>
          <a:xfrm>
            <a:off x="4198231" y="1495077"/>
            <a:ext cx="1254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F8147B-1009-4208-A835-10E52ED8CF95}"/>
              </a:ext>
            </a:extLst>
          </p:cNvPr>
          <p:cNvCxnSpPr/>
          <p:nvPr/>
        </p:nvCxnSpPr>
        <p:spPr>
          <a:xfrm>
            <a:off x="4198231" y="3584227"/>
            <a:ext cx="1254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407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1427-AD53-4805-8E3F-D4AFE273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Lactate Secretion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67A636-00EB-44C0-87F0-B6F32FA52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677" y="1172766"/>
            <a:ext cx="3264296" cy="279796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D8D0BD-101D-4E1E-916E-8F649D006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634" y="1172766"/>
            <a:ext cx="3299814" cy="27979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3F3A11-2635-4DEC-B790-32CF5538773A}"/>
              </a:ext>
            </a:extLst>
          </p:cNvPr>
          <p:cNvCxnSpPr/>
          <p:nvPr/>
        </p:nvCxnSpPr>
        <p:spPr>
          <a:xfrm>
            <a:off x="3944601" y="2571750"/>
            <a:ext cx="1254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463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829399E-67DF-4D38-8491-93F16C17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47" y="373752"/>
            <a:ext cx="3272505" cy="350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497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EBDAC-7BFD-41FE-924B-86A9D8D6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1178F-B488-4202-811F-78D4531BB3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Basics of Kinetic Modeling (ODE Model)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to integrate kinetic models to ABM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to control phenotype based on intracellular model</a:t>
            </a:r>
            <a:br>
              <a:rPr lang="en-US" dirty="0"/>
            </a:br>
            <a:endParaRPr lang="en-US" dirty="0"/>
          </a:p>
          <a:p>
            <a:r>
              <a:rPr lang="en-US" dirty="0"/>
              <a:t>Kinetic ODE solver (</a:t>
            </a:r>
            <a:r>
              <a:rPr lang="en-US" dirty="0" err="1"/>
              <a:t>libRR</a:t>
            </a:r>
            <a:r>
              <a:rPr lang="en-US" dirty="0"/>
              <a:t>) related functions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to save intracellular data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to make faster your simulation with losing convergence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34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7D4D-39B9-4853-9BDD-C20B8C73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Intracellular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BB855-2B7D-438A-BAC7-9D7FE165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534" y="929770"/>
            <a:ext cx="3816117" cy="3082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D44487-3685-4825-B799-82668854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7" y="859839"/>
            <a:ext cx="3976557" cy="322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48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F73F-3C8C-477A-AE54-8EA3310D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looks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65CE-B0E2-4B1E-B400-09FD8A24E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A9551D-4A3A-40D7-A467-0B1875BB8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53567"/>
            <a:ext cx="5600700" cy="39067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0F7AA65-A3EC-4EAA-AEBA-7CF468D7F882}"/>
              </a:ext>
            </a:extLst>
          </p:cNvPr>
          <p:cNvSpPr/>
          <p:nvPr/>
        </p:nvSpPr>
        <p:spPr>
          <a:xfrm>
            <a:off x="2533650" y="3286124"/>
            <a:ext cx="4019550" cy="1057275"/>
          </a:xfrm>
          <a:prstGeom prst="rect">
            <a:avLst/>
          </a:prstGeom>
          <a:solidFill>
            <a:srgbClr val="F2BE48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2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E471-E656-43AC-9308-D81AA3D1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SBML-Phenotypic Parameters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10A7D27A-1DB4-42C2-93E4-BAA2FFDD4B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9159" y="529152"/>
          <a:ext cx="7305682" cy="3863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664">
                  <a:extLst>
                    <a:ext uri="{9D8B030D-6E8A-4147-A177-3AD203B41FA5}">
                      <a16:colId xmlns:a16="http://schemas.microsoft.com/office/drawing/2014/main" val="1715815301"/>
                    </a:ext>
                  </a:extLst>
                </a:gridCol>
                <a:gridCol w="1246686">
                  <a:extLst>
                    <a:ext uri="{9D8B030D-6E8A-4147-A177-3AD203B41FA5}">
                      <a16:colId xmlns:a16="http://schemas.microsoft.com/office/drawing/2014/main" val="1042468422"/>
                    </a:ext>
                  </a:extLst>
                </a:gridCol>
                <a:gridCol w="1742558">
                  <a:extLst>
                    <a:ext uri="{9D8B030D-6E8A-4147-A177-3AD203B41FA5}">
                      <a16:colId xmlns:a16="http://schemas.microsoft.com/office/drawing/2014/main" val="3129930536"/>
                    </a:ext>
                  </a:extLst>
                </a:gridCol>
                <a:gridCol w="1118774">
                  <a:extLst>
                    <a:ext uri="{9D8B030D-6E8A-4147-A177-3AD203B41FA5}">
                      <a16:colId xmlns:a16="http://schemas.microsoft.com/office/drawing/2014/main" val="229189128"/>
                    </a:ext>
                  </a:extLst>
                </a:gridCol>
              </a:tblGrid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PhysiCell Phenotype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First letter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phenotype_token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98639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Phase Transition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ctr_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dirty="0"/>
                        <a:t>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ctr_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dirty="0"/>
                        <a:t>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211075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Death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da,dn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da,dn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131353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Persistence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48987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Migration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064877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Migration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804603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Uptake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sur_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sur_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oxygen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238329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Secretion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ssr_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ssr_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glucose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243797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Saturation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ssd_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ssd_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oxygen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825099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Export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ser_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lactate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78045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solid cytoplasmic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vtsc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vtsc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517387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solid nuclear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vtsn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vtsn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972987"/>
                  </a:ext>
                </a:extLst>
              </a:tr>
              <a:tr h="289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fluid fraction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465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36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BA45-42BC-4D6E-BF22-B1094EF8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Libroadrunner Addon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EA9F8-3313-412B-A460-4DA2C89FE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Same format for intracellular addons. (</a:t>
            </a:r>
            <a:r>
              <a:rPr lang="en-US" dirty="0" err="1"/>
              <a:t>PhysiFBA</a:t>
            </a:r>
            <a:r>
              <a:rPr lang="en-US" dirty="0"/>
              <a:t>, </a:t>
            </a:r>
            <a:r>
              <a:rPr lang="en-US" dirty="0" err="1"/>
              <a:t>PhysiBoSS</a:t>
            </a:r>
            <a:r>
              <a:rPr lang="en-US" dirty="0"/>
              <a:t>)</a:t>
            </a:r>
          </a:p>
          <a:p>
            <a:r>
              <a:rPr lang="en-US" dirty="0"/>
              <a:t>Libroadrunner</a:t>
            </a:r>
          </a:p>
          <a:p>
            <a:pPr lvl="1"/>
            <a:r>
              <a:rPr lang="en-US" b="1" dirty="0"/>
              <a:t>start() </a:t>
            </a:r>
            <a:r>
              <a:rPr lang="en-US" dirty="0"/>
              <a:t>= start intracellular in cell (it should be used after seeding and is called after proliferation)</a:t>
            </a:r>
          </a:p>
          <a:p>
            <a:pPr lvl="1"/>
            <a:r>
              <a:rPr lang="en-US" b="1" dirty="0" err="1"/>
              <a:t>Initialize_SBML</a:t>
            </a:r>
            <a:r>
              <a:rPr lang="en-US" b="1" dirty="0"/>
              <a:t>() </a:t>
            </a:r>
            <a:r>
              <a:rPr lang="en-US" dirty="0"/>
              <a:t>= to read SBML (users will not use)</a:t>
            </a:r>
          </a:p>
          <a:p>
            <a:pPr lvl="1"/>
            <a:r>
              <a:rPr lang="en-US" b="1" dirty="0" err="1"/>
              <a:t>get_values</a:t>
            </a:r>
            <a:r>
              <a:rPr lang="en-US" b="1" dirty="0"/>
              <a:t>() </a:t>
            </a:r>
            <a:r>
              <a:rPr lang="en-US" dirty="0"/>
              <a:t>= to get value from SBML</a:t>
            </a:r>
          </a:p>
          <a:p>
            <a:pPr lvl="1"/>
            <a:r>
              <a:rPr lang="en-US" b="1" dirty="0" err="1"/>
              <a:t>set_values</a:t>
            </a:r>
            <a:r>
              <a:rPr lang="en-US" b="1" dirty="0"/>
              <a:t>() </a:t>
            </a:r>
            <a:r>
              <a:rPr lang="en-US" dirty="0"/>
              <a:t>= to set value in SBML</a:t>
            </a:r>
          </a:p>
          <a:p>
            <a:pPr lvl="1"/>
            <a:r>
              <a:rPr lang="en-US" b="1" dirty="0"/>
              <a:t>update() </a:t>
            </a:r>
            <a:r>
              <a:rPr lang="en-US" dirty="0"/>
              <a:t>= to simulate SBML</a:t>
            </a:r>
          </a:p>
          <a:p>
            <a:pPr lvl="1"/>
            <a:r>
              <a:rPr lang="en-US" b="1" dirty="0" err="1"/>
              <a:t>get_state</a:t>
            </a:r>
            <a:r>
              <a:rPr lang="en-US" b="1" dirty="0"/>
              <a:t>() </a:t>
            </a:r>
            <a:r>
              <a:rPr lang="en-US" dirty="0"/>
              <a:t>= to get the name of SBML</a:t>
            </a:r>
          </a:p>
          <a:p>
            <a:pPr lvl="1"/>
            <a:r>
              <a:rPr lang="en-US" b="1" dirty="0" err="1"/>
              <a:t>update_phenotypic_parameters</a:t>
            </a:r>
            <a:r>
              <a:rPr lang="en-US" b="1" dirty="0"/>
              <a:t>() </a:t>
            </a:r>
            <a:r>
              <a:rPr lang="en-US" dirty="0"/>
              <a:t>= to update phenotype according to given tokens</a:t>
            </a:r>
            <a:endParaRPr lang="en-US" b="1" dirty="0"/>
          </a:p>
          <a:p>
            <a:pPr lvl="1"/>
            <a:r>
              <a:rPr lang="en-US" b="1" dirty="0" err="1"/>
              <a:t>validate_tokens</a:t>
            </a:r>
            <a:r>
              <a:rPr lang="en-US" b="1" dirty="0"/>
              <a:t>() </a:t>
            </a:r>
            <a:r>
              <a:rPr lang="en-US" dirty="0"/>
              <a:t> = to validate given token</a:t>
            </a:r>
            <a:endParaRPr lang="en-US" b="1" dirty="0"/>
          </a:p>
          <a:p>
            <a:pPr lvl="1"/>
            <a:r>
              <a:rPr lang="en-US" b="1" dirty="0" err="1"/>
              <a:t>validate_species</a:t>
            </a:r>
            <a:r>
              <a:rPr lang="en-US" b="1" dirty="0"/>
              <a:t>() </a:t>
            </a:r>
            <a:r>
              <a:rPr lang="en-US" dirty="0"/>
              <a:t>= to validate SBML species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89661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940CE35-F3A4-4517-9854-E0B0BCD82741}"/>
              </a:ext>
            </a:extLst>
          </p:cNvPr>
          <p:cNvSpPr/>
          <p:nvPr/>
        </p:nvSpPr>
        <p:spPr>
          <a:xfrm>
            <a:off x="7358335" y="643624"/>
            <a:ext cx="1633726" cy="1133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D07A7-A02F-4A9B-BFFC-89166A71E177}"/>
              </a:ext>
            </a:extLst>
          </p:cNvPr>
          <p:cNvSpPr/>
          <p:nvPr/>
        </p:nvSpPr>
        <p:spPr>
          <a:xfrm>
            <a:off x="210426" y="648952"/>
            <a:ext cx="7147910" cy="3755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611EB-264F-45EB-AE97-23F9A8FC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3187AA-C954-48AB-B689-5659B9541BB8}"/>
              </a:ext>
            </a:extLst>
          </p:cNvPr>
          <p:cNvSpPr/>
          <p:nvPr/>
        </p:nvSpPr>
        <p:spPr>
          <a:xfrm>
            <a:off x="3906093" y="1328761"/>
            <a:ext cx="3060700" cy="2997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B81D0E-ED22-4350-BADB-98E6B99B6E61}"/>
              </a:ext>
            </a:extLst>
          </p:cNvPr>
          <p:cNvSpPr/>
          <p:nvPr/>
        </p:nvSpPr>
        <p:spPr>
          <a:xfrm>
            <a:off x="5641835" y="2847807"/>
            <a:ext cx="935387" cy="87696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E4DFD-6370-4C78-A252-3A050650FDC5}"/>
              </a:ext>
            </a:extLst>
          </p:cNvPr>
          <p:cNvSpPr txBox="1"/>
          <p:nvPr/>
        </p:nvSpPr>
        <p:spPr>
          <a:xfrm>
            <a:off x="4923830" y="998516"/>
            <a:ext cx="104372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Cellular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818B1-9A37-4554-82BD-C3F39056F392}"/>
              </a:ext>
            </a:extLst>
          </p:cNvPr>
          <p:cNvSpPr txBox="1"/>
          <p:nvPr/>
        </p:nvSpPr>
        <p:spPr>
          <a:xfrm>
            <a:off x="7577605" y="640748"/>
            <a:ext cx="101586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SBML Model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00E79A-4B6F-46CA-912D-E7A9CA1FC913}"/>
              </a:ext>
            </a:extLst>
          </p:cNvPr>
          <p:cNvCxnSpPr>
            <a:cxnSpLocks/>
          </p:cNvCxnSpPr>
          <p:nvPr/>
        </p:nvCxnSpPr>
        <p:spPr>
          <a:xfrm flipH="1">
            <a:off x="6318502" y="1131687"/>
            <a:ext cx="1307672" cy="667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6A23E9-CA2A-4247-8672-6657BC595D74}"/>
              </a:ext>
            </a:extLst>
          </p:cNvPr>
          <p:cNvSpPr txBox="1"/>
          <p:nvPr/>
        </p:nvSpPr>
        <p:spPr>
          <a:xfrm>
            <a:off x="8258997" y="973145"/>
            <a:ext cx="8191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Kinetic Simulation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4C7F9E-FC22-4029-9D26-E0A5A9D1C565}"/>
              </a:ext>
            </a:extLst>
          </p:cNvPr>
          <p:cNvSpPr txBox="1"/>
          <p:nvPr/>
        </p:nvSpPr>
        <p:spPr>
          <a:xfrm>
            <a:off x="2939053" y="4185149"/>
            <a:ext cx="21780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Agent Based Modelling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3F9D2-D638-4D8E-B95D-5A6B8519396B}"/>
              </a:ext>
            </a:extLst>
          </p:cNvPr>
          <p:cNvSpPr txBox="1"/>
          <p:nvPr/>
        </p:nvSpPr>
        <p:spPr>
          <a:xfrm>
            <a:off x="5756487" y="3120786"/>
            <a:ext cx="736111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Kinetic Parameters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F8195F-5724-4800-9CC3-DF12EA5A6ADC}"/>
              </a:ext>
            </a:extLst>
          </p:cNvPr>
          <p:cNvSpPr/>
          <p:nvPr/>
        </p:nvSpPr>
        <p:spPr>
          <a:xfrm>
            <a:off x="4261268" y="2834193"/>
            <a:ext cx="1092200" cy="102849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3E977-F464-4879-B869-5DAEC92BE453}"/>
              </a:ext>
            </a:extLst>
          </p:cNvPr>
          <p:cNvSpPr txBox="1"/>
          <p:nvPr/>
        </p:nvSpPr>
        <p:spPr>
          <a:xfrm>
            <a:off x="4464337" y="3197315"/>
            <a:ext cx="98940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Phenotypic Parameters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1B0F30-3D1E-4EE4-AB6E-472AD2B6A7BB}"/>
              </a:ext>
            </a:extLst>
          </p:cNvPr>
          <p:cNvCxnSpPr>
            <a:cxnSpLocks/>
          </p:cNvCxnSpPr>
          <p:nvPr/>
        </p:nvCxnSpPr>
        <p:spPr>
          <a:xfrm flipV="1">
            <a:off x="3794582" y="3597279"/>
            <a:ext cx="466686" cy="55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0D803F-1C0C-49D4-B311-584E7A433BB1}"/>
              </a:ext>
            </a:extLst>
          </p:cNvPr>
          <p:cNvCxnSpPr>
            <a:cxnSpLocks/>
          </p:cNvCxnSpPr>
          <p:nvPr/>
        </p:nvCxnSpPr>
        <p:spPr>
          <a:xfrm flipV="1">
            <a:off x="5836551" y="1036899"/>
            <a:ext cx="1633296" cy="370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A21B77-73CA-4C2B-9ABC-360D68E781B1}"/>
              </a:ext>
            </a:extLst>
          </p:cNvPr>
          <p:cNvCxnSpPr>
            <a:cxnSpLocks/>
          </p:cNvCxnSpPr>
          <p:nvPr/>
        </p:nvCxnSpPr>
        <p:spPr>
          <a:xfrm flipV="1">
            <a:off x="6481120" y="1397539"/>
            <a:ext cx="1176434" cy="1622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7F56304-D899-4375-8BDF-EF2FDF828D67}"/>
              </a:ext>
            </a:extLst>
          </p:cNvPr>
          <p:cNvSpPr/>
          <p:nvPr/>
        </p:nvSpPr>
        <p:spPr>
          <a:xfrm>
            <a:off x="4937304" y="1532087"/>
            <a:ext cx="1283950" cy="113297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86D76D-E989-4339-B310-BA249EAB579E}"/>
              </a:ext>
            </a:extLst>
          </p:cNvPr>
          <p:cNvSpPr txBox="1"/>
          <p:nvPr/>
        </p:nvSpPr>
        <p:spPr>
          <a:xfrm>
            <a:off x="5004419" y="1932191"/>
            <a:ext cx="120511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Internal Metabolites</a:t>
            </a:r>
          </a:p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Concentration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0BB90A-900A-4079-BD2C-83B005346674}"/>
              </a:ext>
            </a:extLst>
          </p:cNvPr>
          <p:cNvCxnSpPr/>
          <p:nvPr/>
        </p:nvCxnSpPr>
        <p:spPr>
          <a:xfrm flipH="1">
            <a:off x="3906093" y="3675641"/>
            <a:ext cx="450468" cy="48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08BC96-520B-4D38-AD60-9EB902849CA9}"/>
              </a:ext>
            </a:extLst>
          </p:cNvPr>
          <p:cNvSpPr txBox="1"/>
          <p:nvPr/>
        </p:nvSpPr>
        <p:spPr>
          <a:xfrm>
            <a:off x="3386642" y="1815711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CBAC95-A846-4A54-8DA9-405B3DA99F70}"/>
              </a:ext>
            </a:extLst>
          </p:cNvPr>
          <p:cNvSpPr txBox="1"/>
          <p:nvPr/>
        </p:nvSpPr>
        <p:spPr>
          <a:xfrm>
            <a:off x="6716758" y="1092743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49105A-D119-4916-A65C-57B4CA85ADEF}"/>
              </a:ext>
            </a:extLst>
          </p:cNvPr>
          <p:cNvSpPr txBox="1"/>
          <p:nvPr/>
        </p:nvSpPr>
        <p:spPr>
          <a:xfrm>
            <a:off x="7007645" y="2483847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E346DD-6A3B-49E6-8566-CF46F4087723}"/>
              </a:ext>
            </a:extLst>
          </p:cNvPr>
          <p:cNvSpPr txBox="1"/>
          <p:nvPr/>
        </p:nvSpPr>
        <p:spPr>
          <a:xfrm>
            <a:off x="6883514" y="1776861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4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FE1599-0D54-4A1B-B2E3-420FFE4111C3}"/>
              </a:ext>
            </a:extLst>
          </p:cNvPr>
          <p:cNvCxnSpPr>
            <a:cxnSpLocks/>
          </p:cNvCxnSpPr>
          <p:nvPr/>
        </p:nvCxnSpPr>
        <p:spPr>
          <a:xfrm flipH="1">
            <a:off x="5346822" y="1116962"/>
            <a:ext cx="2296246" cy="204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1894132-1272-4C12-BFFA-A327E3F84D02}"/>
              </a:ext>
            </a:extLst>
          </p:cNvPr>
          <p:cNvSpPr txBox="1"/>
          <p:nvPr/>
        </p:nvSpPr>
        <p:spPr>
          <a:xfrm>
            <a:off x="3632442" y="3872568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A48AA9-6FF3-4EE4-B41A-153D7669590F}"/>
              </a:ext>
            </a:extLst>
          </p:cNvPr>
          <p:cNvSpPr txBox="1"/>
          <p:nvPr/>
        </p:nvSpPr>
        <p:spPr>
          <a:xfrm>
            <a:off x="3120001" y="2016869"/>
            <a:ext cx="96464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Divided by Volume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9A6602-1DBA-4318-904E-641CA0C09836}"/>
              </a:ext>
            </a:extLst>
          </p:cNvPr>
          <p:cNvSpPr txBox="1"/>
          <p:nvPr/>
        </p:nvSpPr>
        <p:spPr>
          <a:xfrm>
            <a:off x="6531233" y="2731200"/>
            <a:ext cx="8191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Updating SBML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E0F9-4542-45E8-BCD6-046E2F2896DE}"/>
              </a:ext>
            </a:extLst>
          </p:cNvPr>
          <p:cNvSpPr txBox="1"/>
          <p:nvPr/>
        </p:nvSpPr>
        <p:spPr>
          <a:xfrm>
            <a:off x="6418241" y="715141"/>
            <a:ext cx="8191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Updating SBML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4827D8-5B29-479B-B87C-563F15A0F288}"/>
              </a:ext>
            </a:extLst>
          </p:cNvPr>
          <p:cNvCxnSpPr>
            <a:cxnSpLocks/>
          </p:cNvCxnSpPr>
          <p:nvPr/>
        </p:nvCxnSpPr>
        <p:spPr>
          <a:xfrm flipV="1">
            <a:off x="4711736" y="3568605"/>
            <a:ext cx="930099" cy="57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CA86E8-7C03-4B13-915E-B2224EED165A}"/>
              </a:ext>
            </a:extLst>
          </p:cNvPr>
          <p:cNvCxnSpPr>
            <a:cxnSpLocks/>
          </p:cNvCxnSpPr>
          <p:nvPr/>
        </p:nvCxnSpPr>
        <p:spPr>
          <a:xfrm flipH="1">
            <a:off x="4787440" y="3682349"/>
            <a:ext cx="854395" cy="531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1CB4B75-924F-4F77-9399-FE87F29D81D2}"/>
              </a:ext>
            </a:extLst>
          </p:cNvPr>
          <p:cNvSpPr txBox="1"/>
          <p:nvPr/>
        </p:nvSpPr>
        <p:spPr>
          <a:xfrm>
            <a:off x="5298501" y="3961291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FE3EC-11B2-46BC-BC11-8F3E98536BC8}"/>
              </a:ext>
            </a:extLst>
          </p:cNvPr>
          <p:cNvSpPr txBox="1"/>
          <p:nvPr/>
        </p:nvSpPr>
        <p:spPr>
          <a:xfrm>
            <a:off x="326977" y="4127645"/>
            <a:ext cx="17594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PhysiCell</a:t>
            </a:r>
            <a:endParaRPr kumimoji="0" lang="en-US" sz="13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152192-E3DA-4D80-982A-D4F10F307B86}"/>
              </a:ext>
            </a:extLst>
          </p:cNvPr>
          <p:cNvSpPr txBox="1"/>
          <p:nvPr/>
        </p:nvSpPr>
        <p:spPr>
          <a:xfrm>
            <a:off x="7389716" y="1546149"/>
            <a:ext cx="17594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Libroadrunner</a:t>
            </a:r>
            <a:endParaRPr kumimoji="0" lang="en-US" sz="13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6" name="Picture 2" descr="1799692 (200×200)">
            <a:extLst>
              <a:ext uri="{FF2B5EF4-FFF2-40B4-BE49-F238E27FC236}">
                <a16:creationId xmlns:a16="http://schemas.microsoft.com/office/drawing/2014/main" id="{A616A17C-4F1D-4E60-A238-238E4050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376" y="930984"/>
            <a:ext cx="422876" cy="42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54F5F2-7BE0-46C9-B135-A9604AE6E97A}"/>
              </a:ext>
            </a:extLst>
          </p:cNvPr>
          <p:cNvCxnSpPr>
            <a:cxnSpLocks/>
          </p:cNvCxnSpPr>
          <p:nvPr/>
        </p:nvCxnSpPr>
        <p:spPr>
          <a:xfrm flipH="1">
            <a:off x="6282127" y="1118090"/>
            <a:ext cx="1353806" cy="176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C37E498-6E7E-4801-AF75-96704AAA299E}"/>
              </a:ext>
            </a:extLst>
          </p:cNvPr>
          <p:cNvSpPr/>
          <p:nvPr/>
        </p:nvSpPr>
        <p:spPr>
          <a:xfrm>
            <a:off x="266001" y="715141"/>
            <a:ext cx="2787432" cy="1768706"/>
          </a:xfrm>
          <a:prstGeom prst="rect">
            <a:avLst/>
          </a:prstGeom>
          <a:solidFill>
            <a:srgbClr val="C59EE2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E968F7-C13E-43F7-88AF-ABDB4EAB0F00}"/>
              </a:ext>
            </a:extLst>
          </p:cNvPr>
          <p:cNvSpPr/>
          <p:nvPr/>
        </p:nvSpPr>
        <p:spPr>
          <a:xfrm>
            <a:off x="1689757" y="1139778"/>
            <a:ext cx="1317544" cy="1141628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36FCC-9FAE-4009-901A-3968058CEE70}"/>
              </a:ext>
            </a:extLst>
          </p:cNvPr>
          <p:cNvSpPr txBox="1"/>
          <p:nvPr/>
        </p:nvSpPr>
        <p:spPr>
          <a:xfrm>
            <a:off x="1798835" y="1584622"/>
            <a:ext cx="120511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Internal Metabolites</a:t>
            </a:r>
          </a:p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Amount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406E29-10C8-489E-AB82-E032FF0EB8BD}"/>
              </a:ext>
            </a:extLst>
          </p:cNvPr>
          <p:cNvCxnSpPr>
            <a:cxnSpLocks/>
          </p:cNvCxnSpPr>
          <p:nvPr/>
        </p:nvCxnSpPr>
        <p:spPr>
          <a:xfrm>
            <a:off x="1048365" y="1067287"/>
            <a:ext cx="714946" cy="359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539078-BEE1-4F4A-849E-BC18D0049561}"/>
              </a:ext>
            </a:extLst>
          </p:cNvPr>
          <p:cNvSpPr txBox="1"/>
          <p:nvPr/>
        </p:nvSpPr>
        <p:spPr>
          <a:xfrm>
            <a:off x="418502" y="1385568"/>
            <a:ext cx="1511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Uptake/Secrete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AE77B-A3C5-48B1-8198-A2E10E0C7447}"/>
              </a:ext>
            </a:extLst>
          </p:cNvPr>
          <p:cNvSpPr txBox="1"/>
          <p:nvPr/>
        </p:nvSpPr>
        <p:spPr>
          <a:xfrm>
            <a:off x="1517844" y="1093008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FAFFC8D-CCB3-4CA6-B09E-7B6660350709}"/>
              </a:ext>
            </a:extLst>
          </p:cNvPr>
          <p:cNvCxnSpPr>
            <a:cxnSpLocks/>
          </p:cNvCxnSpPr>
          <p:nvPr/>
        </p:nvCxnSpPr>
        <p:spPr>
          <a:xfrm flipH="1" flipV="1">
            <a:off x="855183" y="1073235"/>
            <a:ext cx="868678" cy="40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03DB4-5106-462B-8FA7-1475B3E2090E}"/>
              </a:ext>
            </a:extLst>
          </p:cNvPr>
          <p:cNvSpPr txBox="1"/>
          <p:nvPr/>
        </p:nvSpPr>
        <p:spPr>
          <a:xfrm>
            <a:off x="499709" y="815345"/>
            <a:ext cx="179310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Microenvironment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76882D-A563-4F6B-A3D4-6FAB528FC477}"/>
              </a:ext>
            </a:extLst>
          </p:cNvPr>
          <p:cNvSpPr txBox="1"/>
          <p:nvPr/>
        </p:nvSpPr>
        <p:spPr>
          <a:xfrm>
            <a:off x="372316" y="2253664"/>
            <a:ext cx="17594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BioFVM</a:t>
            </a:r>
            <a:endParaRPr kumimoji="0" lang="en-US" sz="13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8C643C-D34A-4268-9F73-5A93BE2B1345}"/>
              </a:ext>
            </a:extLst>
          </p:cNvPr>
          <p:cNvCxnSpPr>
            <a:cxnSpLocks/>
          </p:cNvCxnSpPr>
          <p:nvPr/>
        </p:nvCxnSpPr>
        <p:spPr>
          <a:xfrm flipH="1" flipV="1">
            <a:off x="3003953" y="1851184"/>
            <a:ext cx="1969086" cy="356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4D837F-BBB8-42CF-9B5C-9A55AD701FC8}"/>
              </a:ext>
            </a:extLst>
          </p:cNvPr>
          <p:cNvCxnSpPr>
            <a:cxnSpLocks/>
            <a:stCxn id="10" idx="6"/>
            <a:endCxn id="24" idx="2"/>
          </p:cNvCxnSpPr>
          <p:nvPr/>
        </p:nvCxnSpPr>
        <p:spPr>
          <a:xfrm>
            <a:off x="3007301" y="1710592"/>
            <a:ext cx="1930003" cy="38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112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CCFD-A9C5-423B-842C-3979744C4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Speed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9C0FE4-CC26-47EB-AEBC-870D29D64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622300"/>
            <a:ext cx="3548835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AF0A64-DB60-4ECE-BD07-96C06EA8D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7617"/>
            <a:ext cx="4626461" cy="786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636FBC-B8CA-4A58-AB8D-EA44F0E095A8}"/>
              </a:ext>
            </a:extLst>
          </p:cNvPr>
          <p:cNvSpPr txBox="1"/>
          <p:nvPr/>
        </p:nvSpPr>
        <p:spPr>
          <a:xfrm>
            <a:off x="353746" y="787585"/>
            <a:ext cx="115468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Cell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8D4BE-E223-4602-B4A7-514F37B3E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1" y="2562540"/>
            <a:ext cx="4572000" cy="7368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F55FE0-2608-4480-BAE8-A79A15E70F95}"/>
              </a:ext>
            </a:extLst>
          </p:cNvPr>
          <p:cNvSpPr/>
          <p:nvPr/>
        </p:nvSpPr>
        <p:spPr>
          <a:xfrm flipH="1" flipV="1">
            <a:off x="553350" y="3025472"/>
            <a:ext cx="3936097" cy="11811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3E24DE-11A6-4BA0-942F-922B13CDAC0E}"/>
              </a:ext>
            </a:extLst>
          </p:cNvPr>
          <p:cNvSpPr/>
          <p:nvPr/>
        </p:nvSpPr>
        <p:spPr>
          <a:xfrm flipH="1" flipV="1">
            <a:off x="553351" y="1264438"/>
            <a:ext cx="3936097" cy="11811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0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C000-92D5-4917-8DF4-AE56A405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Chemokine Distribution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58A356-5BB1-4F14-819F-8052792D6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222" y="1139146"/>
            <a:ext cx="4064000" cy="5917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67062-D073-4C4F-A62F-24343C3B8119}"/>
              </a:ext>
            </a:extLst>
          </p:cNvPr>
          <p:cNvSpPr txBox="1"/>
          <p:nvPr/>
        </p:nvSpPr>
        <p:spPr>
          <a:xfrm>
            <a:off x="398196" y="739092"/>
            <a:ext cx="115468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Cell Definition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545EF9-8E7D-4659-90FD-55C3A18A9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305" y="677024"/>
            <a:ext cx="2485758" cy="21077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A443CC-3198-4B86-BAD8-5C474F18BBEB}"/>
              </a:ext>
            </a:extLst>
          </p:cNvPr>
          <p:cNvSpPr/>
          <p:nvPr/>
        </p:nvSpPr>
        <p:spPr>
          <a:xfrm flipH="1" flipV="1">
            <a:off x="598522" y="1139146"/>
            <a:ext cx="3732178" cy="1196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D0D7B-7145-41DB-ABDE-157F7BF3A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8" y="2575622"/>
            <a:ext cx="4998993" cy="6707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CF705-9CA2-48FA-9402-78FAA8D2DA30}"/>
              </a:ext>
            </a:extLst>
          </p:cNvPr>
          <p:cNvSpPr/>
          <p:nvPr/>
        </p:nvSpPr>
        <p:spPr>
          <a:xfrm flipH="1" flipV="1">
            <a:off x="353236" y="2945446"/>
            <a:ext cx="4517214" cy="15331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3DCD71-D72B-4199-8643-950F80A16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109" y="2132793"/>
            <a:ext cx="2527891" cy="233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95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52C0-60CD-4C9D-AE8F-8FD022E16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Wrong Tokens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FEDAE-2F88-4DB3-9F4E-FB7C718F1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44"/>
          <a:stretch/>
        </p:blipFill>
        <p:spPr>
          <a:xfrm>
            <a:off x="19047" y="2700658"/>
            <a:ext cx="9144000" cy="6263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096D6A-79C6-4F98-AA65-20C4DCB1FC43}"/>
              </a:ext>
            </a:extLst>
          </p:cNvPr>
          <p:cNvSpPr/>
          <p:nvPr/>
        </p:nvSpPr>
        <p:spPr>
          <a:xfrm flipH="1" flipV="1">
            <a:off x="19047" y="2848651"/>
            <a:ext cx="9042401" cy="1396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4E5FED-09EF-495B-84ED-5FB2BC7BE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693571"/>
            <a:ext cx="7372350" cy="17335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D705FB-DB98-4580-80EA-69F4F7B776E2}"/>
              </a:ext>
            </a:extLst>
          </p:cNvPr>
          <p:cNvSpPr/>
          <p:nvPr/>
        </p:nvSpPr>
        <p:spPr>
          <a:xfrm flipH="1" flipV="1">
            <a:off x="120644" y="1841840"/>
            <a:ext cx="8940801" cy="15571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61CC1A-4158-47EA-8543-196DF26D3CB0}"/>
              </a:ext>
            </a:extLst>
          </p:cNvPr>
          <p:cNvSpPr/>
          <p:nvPr/>
        </p:nvSpPr>
        <p:spPr>
          <a:xfrm flipH="1" flipV="1">
            <a:off x="120647" y="2065346"/>
            <a:ext cx="8940801" cy="15571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4B4612-4F89-4BAA-A01B-D0C50D865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0707"/>
            <a:ext cx="9144000" cy="3732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9671849-345C-45CF-8DE2-9776229C6706}"/>
              </a:ext>
            </a:extLst>
          </p:cNvPr>
          <p:cNvSpPr/>
          <p:nvPr/>
        </p:nvSpPr>
        <p:spPr>
          <a:xfrm flipH="1" flipV="1">
            <a:off x="69845" y="3683400"/>
            <a:ext cx="9042401" cy="13961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6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4F9D-9405-4128-AC54-EC2ABC08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walk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7BBC7-3688-4099-A64C-BF56F925C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do code walk together…</a:t>
            </a:r>
          </a:p>
        </p:txBody>
      </p:sp>
    </p:spTree>
    <p:extLst>
      <p:ext uri="{BB962C8B-B14F-4D97-AF65-F5344CB8AC3E}">
        <p14:creationId xmlns:p14="http://schemas.microsoft.com/office/powerpoint/2010/main" val="2456031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D2600-9C5B-45DE-ACD7-8B3FC90A67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PhysidFBA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2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Agenda:</a:t>
            </a:r>
            <a:endParaRPr dirty="0"/>
          </a:p>
        </p:txBody>
      </p:sp>
      <p:sp>
        <p:nvSpPr>
          <p:cNvPr id="97" name="Google Shape;97;p2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/>
          </a:bodyPr>
          <a:lstStyle/>
          <a:p>
            <a:pPr marL="173038" lvl="0" indent="-1730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dirty="0"/>
              <a:t>First Session</a:t>
            </a:r>
          </a:p>
          <a:p>
            <a:pPr marL="630238" lvl="1" indent="-173038">
              <a:spcBef>
                <a:spcPts val="0"/>
              </a:spcBef>
              <a:buSzPts val="2100"/>
              <a:buChar char="•"/>
            </a:pPr>
            <a:r>
              <a:rPr lang="en-US" dirty="0"/>
              <a:t>PhysiCell 1.9.0</a:t>
            </a:r>
          </a:p>
          <a:p>
            <a:pPr marL="630238" lvl="1" indent="-173038">
              <a:spcBef>
                <a:spcPts val="0"/>
              </a:spcBef>
              <a:buSzPts val="2100"/>
              <a:buChar char="•"/>
            </a:pPr>
            <a:r>
              <a:rPr lang="en-US" dirty="0"/>
              <a:t>Kinetic SBML</a:t>
            </a:r>
          </a:p>
          <a:p>
            <a:pPr marL="630238" lvl="1" indent="-173038">
              <a:spcBef>
                <a:spcPts val="0"/>
              </a:spcBef>
              <a:buSzPts val="2100"/>
              <a:buChar char="•"/>
            </a:pPr>
            <a:r>
              <a:rPr lang="en-US" dirty="0"/>
              <a:t>PhysiCell Integration</a:t>
            </a:r>
          </a:p>
          <a:p>
            <a:pPr marL="1087438" lvl="2" indent="-173038">
              <a:spcBef>
                <a:spcPts val="0"/>
              </a:spcBef>
              <a:buSzPts val="2100"/>
              <a:buChar char="•"/>
            </a:pPr>
            <a:r>
              <a:rPr lang="en-US" dirty="0"/>
              <a:t>Model Design</a:t>
            </a:r>
          </a:p>
          <a:p>
            <a:pPr marL="1087438" lvl="2" indent="-173038">
              <a:spcBef>
                <a:spcPts val="0"/>
              </a:spcBef>
              <a:buSzPts val="2100"/>
              <a:buChar char="•"/>
            </a:pPr>
            <a:r>
              <a:rPr lang="en-US" dirty="0"/>
              <a:t>Results</a:t>
            </a:r>
          </a:p>
          <a:p>
            <a:pPr marL="1087438" lvl="2" indent="-173038">
              <a:spcBef>
                <a:spcPts val="0"/>
              </a:spcBef>
              <a:buSzPts val="2100"/>
              <a:buChar char="•"/>
            </a:pPr>
            <a:r>
              <a:rPr lang="en-US" dirty="0"/>
              <a:t>Convergence Tests</a:t>
            </a:r>
          </a:p>
          <a:p>
            <a:pPr marL="630238" lvl="1" indent="-173038">
              <a:spcBef>
                <a:spcPts val="0"/>
              </a:spcBef>
              <a:buSzPts val="2100"/>
              <a:buChar char="•"/>
            </a:pPr>
            <a:r>
              <a:rPr lang="en-US" dirty="0" err="1"/>
              <a:t>libRR</a:t>
            </a:r>
            <a:r>
              <a:rPr lang="en-US" dirty="0"/>
              <a:t> Add-on</a:t>
            </a:r>
          </a:p>
          <a:p>
            <a:pPr marL="1087438" lvl="2" indent="-173038">
              <a:spcBef>
                <a:spcPts val="0"/>
              </a:spcBef>
              <a:buSzPts val="2100"/>
              <a:buChar char="•"/>
            </a:pPr>
            <a:r>
              <a:rPr lang="en-US" dirty="0"/>
              <a:t>Functions</a:t>
            </a:r>
          </a:p>
          <a:p>
            <a:pPr marL="1087438" lvl="2" indent="-173038">
              <a:spcBef>
                <a:spcPts val="0"/>
              </a:spcBef>
              <a:buSzPts val="2100"/>
              <a:buChar char="•"/>
            </a:pPr>
            <a:r>
              <a:rPr lang="en-US" dirty="0"/>
              <a:t>Phenotypic Changes</a:t>
            </a:r>
          </a:p>
          <a:p>
            <a:pPr marL="630238" lvl="1" indent="-173038">
              <a:spcBef>
                <a:spcPts val="0"/>
              </a:spcBef>
              <a:buSzPts val="2100"/>
              <a:buChar char="•"/>
            </a:pPr>
            <a:r>
              <a:rPr lang="en-US" dirty="0"/>
              <a:t>Sample Model</a:t>
            </a:r>
          </a:p>
          <a:p>
            <a:pPr marL="1087438" lvl="2" indent="-173038">
              <a:spcBef>
                <a:spcPts val="0"/>
              </a:spcBef>
              <a:buSzPts val="2100"/>
              <a:buChar char="•"/>
            </a:pPr>
            <a:r>
              <a:rPr lang="en-US" dirty="0"/>
              <a:t>Description</a:t>
            </a:r>
          </a:p>
          <a:p>
            <a:pPr marL="1087438" lvl="2" indent="-173038">
              <a:spcBef>
                <a:spcPts val="0"/>
              </a:spcBef>
              <a:buSzPts val="2100"/>
              <a:buChar char="•"/>
            </a:pPr>
            <a:r>
              <a:rPr lang="en-US" dirty="0"/>
              <a:t>Basic Domain Creation (If we can)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lang="en-US" dirty="0"/>
          </a:p>
          <a:p>
            <a:pPr marL="630238" lvl="1" indent="-173038">
              <a:spcBef>
                <a:spcPts val="0"/>
              </a:spcBef>
              <a:buSzPts val="210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D0002-0DBD-4256-8D15-30C1A4FF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Balance Analysis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C2C5B7-2023-48C4-914D-5FBE85E40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463" y="873408"/>
            <a:ext cx="3827784" cy="271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DA0B64-C129-41D5-963B-8AB3244D076B}"/>
              </a:ext>
            </a:extLst>
          </p:cNvPr>
          <p:cNvSpPr txBox="1"/>
          <p:nvPr/>
        </p:nvSpPr>
        <p:spPr>
          <a:xfrm>
            <a:off x="4450976" y="4083967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Heirendt</a:t>
            </a:r>
            <a:r>
              <a:rPr lang="en-US" dirty="0"/>
              <a:t> et al, 2017</a:t>
            </a:r>
          </a:p>
        </p:txBody>
      </p:sp>
    </p:spTree>
    <p:extLst>
      <p:ext uri="{BB962C8B-B14F-4D97-AF65-F5344CB8AC3E}">
        <p14:creationId xmlns:p14="http://schemas.microsoft.com/office/powerpoint/2010/main" val="667046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940CE35-F3A4-4517-9854-E0B0BCD82741}"/>
              </a:ext>
            </a:extLst>
          </p:cNvPr>
          <p:cNvSpPr/>
          <p:nvPr/>
        </p:nvSpPr>
        <p:spPr>
          <a:xfrm>
            <a:off x="7365049" y="639708"/>
            <a:ext cx="1633726" cy="11332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2D07A7-A02F-4A9B-BFFC-89166A71E177}"/>
              </a:ext>
            </a:extLst>
          </p:cNvPr>
          <p:cNvSpPr/>
          <p:nvPr/>
        </p:nvSpPr>
        <p:spPr>
          <a:xfrm>
            <a:off x="220627" y="641776"/>
            <a:ext cx="7147910" cy="3755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9611EB-264F-45EB-AE97-23F9A8FC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Design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3187AA-C954-48AB-B689-5659B9541BB8}"/>
              </a:ext>
            </a:extLst>
          </p:cNvPr>
          <p:cNvSpPr/>
          <p:nvPr/>
        </p:nvSpPr>
        <p:spPr>
          <a:xfrm>
            <a:off x="3906093" y="1328761"/>
            <a:ext cx="3060700" cy="2997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B81D0E-ED22-4350-BADB-98E6B99B6E61}"/>
              </a:ext>
            </a:extLst>
          </p:cNvPr>
          <p:cNvSpPr/>
          <p:nvPr/>
        </p:nvSpPr>
        <p:spPr>
          <a:xfrm>
            <a:off x="5641835" y="2847807"/>
            <a:ext cx="935387" cy="87696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E4DFD-6370-4C78-A252-3A050650FDC5}"/>
              </a:ext>
            </a:extLst>
          </p:cNvPr>
          <p:cNvSpPr txBox="1"/>
          <p:nvPr/>
        </p:nvSpPr>
        <p:spPr>
          <a:xfrm>
            <a:off x="4923830" y="998516"/>
            <a:ext cx="104372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Cellular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818B1-9A37-4554-82BD-C3F39056F392}"/>
              </a:ext>
            </a:extLst>
          </p:cNvPr>
          <p:cNvSpPr txBox="1"/>
          <p:nvPr/>
        </p:nvSpPr>
        <p:spPr>
          <a:xfrm>
            <a:off x="7862134" y="652871"/>
            <a:ext cx="1015865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FBA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00E79A-4B6F-46CA-912D-E7A9CA1FC913}"/>
              </a:ext>
            </a:extLst>
          </p:cNvPr>
          <p:cNvCxnSpPr>
            <a:cxnSpLocks/>
          </p:cNvCxnSpPr>
          <p:nvPr/>
        </p:nvCxnSpPr>
        <p:spPr>
          <a:xfrm flipH="1">
            <a:off x="6226296" y="1131687"/>
            <a:ext cx="1399878" cy="641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6A23E9-CA2A-4247-8672-6657BC595D74}"/>
              </a:ext>
            </a:extLst>
          </p:cNvPr>
          <p:cNvSpPr txBox="1"/>
          <p:nvPr/>
        </p:nvSpPr>
        <p:spPr>
          <a:xfrm>
            <a:off x="8171938" y="1053869"/>
            <a:ext cx="81915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Optimization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4C7F9E-FC22-4029-9D26-E0A5A9D1C565}"/>
              </a:ext>
            </a:extLst>
          </p:cNvPr>
          <p:cNvSpPr txBox="1"/>
          <p:nvPr/>
        </p:nvSpPr>
        <p:spPr>
          <a:xfrm>
            <a:off x="2939053" y="4185149"/>
            <a:ext cx="217805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Agent Based Modelling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3F9D2-D638-4D8E-B95D-5A6B8519396B}"/>
              </a:ext>
            </a:extLst>
          </p:cNvPr>
          <p:cNvSpPr txBox="1"/>
          <p:nvPr/>
        </p:nvSpPr>
        <p:spPr>
          <a:xfrm>
            <a:off x="5758384" y="2952592"/>
            <a:ext cx="736111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Cell </a:t>
            </a:r>
          </a:p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Fluid Change Rate</a:t>
            </a:r>
          </a:p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2F8195F-5724-4800-9CC3-DF12EA5A6ADC}"/>
              </a:ext>
            </a:extLst>
          </p:cNvPr>
          <p:cNvSpPr/>
          <p:nvPr/>
        </p:nvSpPr>
        <p:spPr>
          <a:xfrm>
            <a:off x="4261268" y="2834193"/>
            <a:ext cx="1092200" cy="102849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3E977-F464-4879-B869-5DAEC92BE453}"/>
              </a:ext>
            </a:extLst>
          </p:cNvPr>
          <p:cNvSpPr txBox="1"/>
          <p:nvPr/>
        </p:nvSpPr>
        <p:spPr>
          <a:xfrm>
            <a:off x="4464337" y="3197315"/>
            <a:ext cx="98940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Phenotypic Parameters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1B0F30-3D1E-4EE4-AB6E-472AD2B6A7BB}"/>
              </a:ext>
            </a:extLst>
          </p:cNvPr>
          <p:cNvCxnSpPr>
            <a:cxnSpLocks/>
          </p:cNvCxnSpPr>
          <p:nvPr/>
        </p:nvCxnSpPr>
        <p:spPr>
          <a:xfrm flipV="1">
            <a:off x="3794582" y="3597279"/>
            <a:ext cx="466686" cy="550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0D803F-1C0C-49D4-B311-584E7A433BB1}"/>
              </a:ext>
            </a:extLst>
          </p:cNvPr>
          <p:cNvCxnSpPr>
            <a:cxnSpLocks/>
          </p:cNvCxnSpPr>
          <p:nvPr/>
        </p:nvCxnSpPr>
        <p:spPr>
          <a:xfrm flipV="1">
            <a:off x="2749244" y="1095803"/>
            <a:ext cx="4817822" cy="618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0BB90A-900A-4079-BD2C-83B005346674}"/>
              </a:ext>
            </a:extLst>
          </p:cNvPr>
          <p:cNvCxnSpPr/>
          <p:nvPr/>
        </p:nvCxnSpPr>
        <p:spPr>
          <a:xfrm flipH="1">
            <a:off x="3906093" y="3675641"/>
            <a:ext cx="450468" cy="48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ECBAC95-A846-4A54-8DA9-405B3DA99F70}"/>
              </a:ext>
            </a:extLst>
          </p:cNvPr>
          <p:cNvSpPr txBox="1"/>
          <p:nvPr/>
        </p:nvSpPr>
        <p:spPr>
          <a:xfrm>
            <a:off x="6539153" y="1232792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E346DD-6A3B-49E6-8566-CF46F4087723}"/>
              </a:ext>
            </a:extLst>
          </p:cNvPr>
          <p:cNvSpPr txBox="1"/>
          <p:nvPr/>
        </p:nvSpPr>
        <p:spPr>
          <a:xfrm>
            <a:off x="6883514" y="1776861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894132-1272-4C12-BFFA-A327E3F84D02}"/>
              </a:ext>
            </a:extLst>
          </p:cNvPr>
          <p:cNvSpPr txBox="1"/>
          <p:nvPr/>
        </p:nvSpPr>
        <p:spPr>
          <a:xfrm>
            <a:off x="3632442" y="3872568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9A6602-1DBA-4318-904E-641CA0C09836}"/>
              </a:ext>
            </a:extLst>
          </p:cNvPr>
          <p:cNvSpPr txBox="1"/>
          <p:nvPr/>
        </p:nvSpPr>
        <p:spPr>
          <a:xfrm>
            <a:off x="7037397" y="2983761"/>
            <a:ext cx="8191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Updating SBML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33E0F9-4542-45E8-BCD6-046E2F2896DE}"/>
              </a:ext>
            </a:extLst>
          </p:cNvPr>
          <p:cNvSpPr txBox="1"/>
          <p:nvPr/>
        </p:nvSpPr>
        <p:spPr>
          <a:xfrm>
            <a:off x="6418241" y="715141"/>
            <a:ext cx="8191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Updating SBML 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B4827D8-5B29-479B-B87C-563F15A0F288}"/>
              </a:ext>
            </a:extLst>
          </p:cNvPr>
          <p:cNvCxnSpPr>
            <a:cxnSpLocks/>
          </p:cNvCxnSpPr>
          <p:nvPr/>
        </p:nvCxnSpPr>
        <p:spPr>
          <a:xfrm flipV="1">
            <a:off x="4711736" y="3568605"/>
            <a:ext cx="930099" cy="57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CCA86E8-7C03-4B13-915E-B2224EED165A}"/>
              </a:ext>
            </a:extLst>
          </p:cNvPr>
          <p:cNvCxnSpPr>
            <a:cxnSpLocks/>
          </p:cNvCxnSpPr>
          <p:nvPr/>
        </p:nvCxnSpPr>
        <p:spPr>
          <a:xfrm flipH="1">
            <a:off x="4787440" y="3682349"/>
            <a:ext cx="854395" cy="531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1CB4B75-924F-4F77-9399-FE87F29D81D2}"/>
              </a:ext>
            </a:extLst>
          </p:cNvPr>
          <p:cNvSpPr txBox="1"/>
          <p:nvPr/>
        </p:nvSpPr>
        <p:spPr>
          <a:xfrm>
            <a:off x="5298501" y="3961291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FE3EC-11B2-46BC-BC11-8F3E98536BC8}"/>
              </a:ext>
            </a:extLst>
          </p:cNvPr>
          <p:cNvSpPr txBox="1"/>
          <p:nvPr/>
        </p:nvSpPr>
        <p:spPr>
          <a:xfrm>
            <a:off x="326977" y="4127645"/>
            <a:ext cx="17594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PhysiCell</a:t>
            </a:r>
            <a:endParaRPr kumimoji="0" lang="en-US" sz="13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152192-E3DA-4D80-982A-D4F10F307B86}"/>
              </a:ext>
            </a:extLst>
          </p:cNvPr>
          <p:cNvSpPr txBox="1"/>
          <p:nvPr/>
        </p:nvSpPr>
        <p:spPr>
          <a:xfrm>
            <a:off x="7396517" y="1511073"/>
            <a:ext cx="17594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Coin-</a:t>
            </a:r>
            <a:r>
              <a:rPr kumimoji="0" lang="en-US" sz="1200" b="1" i="1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clp</a:t>
            </a:r>
            <a:endParaRPr kumimoji="0" lang="en-US" sz="13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6" name="Picture 2" descr="1799692 (200×200)">
            <a:extLst>
              <a:ext uri="{FF2B5EF4-FFF2-40B4-BE49-F238E27FC236}">
                <a16:creationId xmlns:a16="http://schemas.microsoft.com/office/drawing/2014/main" id="{A616A17C-4F1D-4E60-A238-238E4050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768" y="927069"/>
            <a:ext cx="422876" cy="42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54F5F2-7BE0-46C9-B135-A9604AE6E97A}"/>
              </a:ext>
            </a:extLst>
          </p:cNvPr>
          <p:cNvCxnSpPr>
            <a:cxnSpLocks/>
          </p:cNvCxnSpPr>
          <p:nvPr/>
        </p:nvCxnSpPr>
        <p:spPr>
          <a:xfrm flipH="1">
            <a:off x="6282127" y="1118090"/>
            <a:ext cx="1353806" cy="1761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C37E498-6E7E-4801-AF75-96704AAA299E}"/>
              </a:ext>
            </a:extLst>
          </p:cNvPr>
          <p:cNvSpPr/>
          <p:nvPr/>
        </p:nvSpPr>
        <p:spPr>
          <a:xfrm>
            <a:off x="266001" y="715141"/>
            <a:ext cx="2787432" cy="1768706"/>
          </a:xfrm>
          <a:prstGeom prst="rect">
            <a:avLst/>
          </a:prstGeom>
          <a:solidFill>
            <a:srgbClr val="C59EE2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406E29-10C8-489E-AB82-E032FF0EB8BD}"/>
              </a:ext>
            </a:extLst>
          </p:cNvPr>
          <p:cNvCxnSpPr>
            <a:cxnSpLocks/>
          </p:cNvCxnSpPr>
          <p:nvPr/>
        </p:nvCxnSpPr>
        <p:spPr>
          <a:xfrm>
            <a:off x="2976190" y="1239304"/>
            <a:ext cx="2091612" cy="61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539078-BEE1-4F4A-849E-BC18D0049561}"/>
              </a:ext>
            </a:extLst>
          </p:cNvPr>
          <p:cNvSpPr txBox="1"/>
          <p:nvPr/>
        </p:nvSpPr>
        <p:spPr>
          <a:xfrm>
            <a:off x="418502" y="1385568"/>
            <a:ext cx="15113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A8053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Uptake/Secrete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AE77B-A3C5-48B1-8198-A2E10E0C7447}"/>
              </a:ext>
            </a:extLst>
          </p:cNvPr>
          <p:cNvSpPr txBox="1"/>
          <p:nvPr/>
        </p:nvSpPr>
        <p:spPr>
          <a:xfrm>
            <a:off x="3555393" y="1213910"/>
            <a:ext cx="109933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FAFFC8D-CCB3-4CA6-B09E-7B6660350709}"/>
              </a:ext>
            </a:extLst>
          </p:cNvPr>
          <p:cNvCxnSpPr>
            <a:cxnSpLocks/>
          </p:cNvCxnSpPr>
          <p:nvPr/>
        </p:nvCxnSpPr>
        <p:spPr>
          <a:xfrm flipH="1" flipV="1">
            <a:off x="2962754" y="1359564"/>
            <a:ext cx="2133028" cy="724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D603DB4-5106-462B-8FA7-1475B3E2090E}"/>
              </a:ext>
            </a:extLst>
          </p:cNvPr>
          <p:cNvSpPr txBox="1"/>
          <p:nvPr/>
        </p:nvSpPr>
        <p:spPr>
          <a:xfrm>
            <a:off x="499709" y="815345"/>
            <a:ext cx="1793102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Microenvironment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76882D-A563-4F6B-A3D4-6FAB528FC477}"/>
              </a:ext>
            </a:extLst>
          </p:cNvPr>
          <p:cNvSpPr txBox="1"/>
          <p:nvPr/>
        </p:nvSpPr>
        <p:spPr>
          <a:xfrm>
            <a:off x="372316" y="2253664"/>
            <a:ext cx="175941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BioFVM</a:t>
            </a:r>
            <a:endParaRPr kumimoji="0" lang="en-US" sz="1300" b="1" i="1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D2407B-5C03-48B2-98A1-C4AF3850C134}"/>
              </a:ext>
            </a:extLst>
          </p:cNvPr>
          <p:cNvSpPr/>
          <p:nvPr/>
        </p:nvSpPr>
        <p:spPr>
          <a:xfrm>
            <a:off x="1549562" y="1128808"/>
            <a:ext cx="1419656" cy="12145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EEB0DDF-1384-4B6E-97D6-B8B7429AD2AA}"/>
              </a:ext>
            </a:extLst>
          </p:cNvPr>
          <p:cNvSpPr txBox="1"/>
          <p:nvPr/>
        </p:nvSpPr>
        <p:spPr>
          <a:xfrm>
            <a:off x="1926591" y="1524083"/>
            <a:ext cx="98940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42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Substrate</a:t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228500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BCB7-7D35-498A-B666-A9E97245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PhysidFBA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7AD98-0E1F-4A2E-AD1B-FE488D49D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FBA is like taking a photo </a:t>
            </a:r>
          </a:p>
          <a:p>
            <a:r>
              <a:rPr lang="en-US" dirty="0" err="1"/>
              <a:t>dFBA</a:t>
            </a:r>
            <a:r>
              <a:rPr lang="en-US" dirty="0"/>
              <a:t> is like stop-motion video.</a:t>
            </a:r>
          </a:p>
          <a:p>
            <a:r>
              <a:rPr lang="en-US" dirty="0" err="1"/>
              <a:t>dFBA</a:t>
            </a:r>
            <a:r>
              <a:rPr lang="en-US" dirty="0"/>
              <a:t> simulates intracellular model </a:t>
            </a:r>
          </a:p>
          <a:p>
            <a:pPr lvl="1"/>
            <a:r>
              <a:rPr lang="en-US" dirty="0"/>
              <a:t>Finds optimal biomass creation flux</a:t>
            </a:r>
          </a:p>
          <a:p>
            <a:pPr lvl="1"/>
            <a:r>
              <a:rPr lang="en-US" dirty="0"/>
              <a:t>This value is used for volume calculation (growth of cell)</a:t>
            </a:r>
          </a:p>
          <a:p>
            <a:pPr lvl="1"/>
            <a:r>
              <a:rPr lang="en-US" dirty="0"/>
              <a:t>If cell is greater than the volume threshold</a:t>
            </a:r>
          </a:p>
          <a:p>
            <a:pPr lvl="2"/>
            <a:r>
              <a:rPr lang="en-US" dirty="0"/>
              <a:t>Divide</a:t>
            </a:r>
          </a:p>
          <a:p>
            <a:pPr lvl="2"/>
            <a:r>
              <a:rPr lang="en-US" dirty="0"/>
              <a:t>Arrest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896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66AA0-A4E5-4241-A9AD-5BE72F88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LibRoadRunner</a:t>
            </a:r>
            <a:r>
              <a:rPr lang="en-US" dirty="0"/>
              <a:t> Interactive Demo</a:t>
            </a:r>
          </a:p>
        </p:txBody>
      </p:sp>
    </p:spTree>
    <p:extLst>
      <p:ext uri="{BB962C8B-B14F-4D97-AF65-F5344CB8AC3E}">
        <p14:creationId xmlns:p14="http://schemas.microsoft.com/office/powerpoint/2010/main" val="2242624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8D73-9507-43D1-83D7-5563598E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DB224-F8CB-4D59-B7C0-AA1C480B31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Substrates</a:t>
            </a:r>
          </a:p>
          <a:p>
            <a:pPr lvl="1"/>
            <a:r>
              <a:rPr lang="en-US" dirty="0"/>
              <a:t>Oxygen, Glucose, Lactate</a:t>
            </a:r>
          </a:p>
          <a:p>
            <a:pPr lvl="1"/>
            <a:r>
              <a:rPr lang="en-US" dirty="0"/>
              <a:t>Energy is created with two reactions</a:t>
            </a:r>
          </a:p>
          <a:p>
            <a:pPr lvl="2"/>
            <a:r>
              <a:rPr lang="en-US" dirty="0"/>
              <a:t>Glucose + Oxygen -&gt; 38 * Energy                     (Aerobic)</a:t>
            </a:r>
          </a:p>
          <a:p>
            <a:pPr lvl="2"/>
            <a:r>
              <a:rPr lang="en-US" dirty="0"/>
              <a:t>Glucose -&gt; 4 * Energy + Lactate                        (Anaerobic)</a:t>
            </a:r>
          </a:p>
          <a:p>
            <a:pPr lvl="1"/>
            <a:r>
              <a:rPr lang="en-US" dirty="0"/>
              <a:t>Energy consumes</a:t>
            </a:r>
          </a:p>
          <a:p>
            <a:pPr lvl="2"/>
            <a:r>
              <a:rPr lang="en-US" dirty="0"/>
              <a:t>Energy -&gt;                                                          (</a:t>
            </a:r>
            <a:r>
              <a:rPr lang="en-US" dirty="0" err="1"/>
              <a:t>Energy_Usage</a:t>
            </a:r>
            <a:r>
              <a:rPr lang="en-US" dirty="0"/>
              <a:t>)</a:t>
            </a:r>
          </a:p>
          <a:p>
            <a:r>
              <a:rPr lang="en-US" dirty="0"/>
              <a:t>Phenotypic Tokens</a:t>
            </a:r>
          </a:p>
          <a:p>
            <a:pPr lvl="1"/>
            <a:r>
              <a:rPr lang="en-US" dirty="0"/>
              <a:t>migration speed, </a:t>
            </a:r>
            <a:r>
              <a:rPr lang="en-US" dirty="0" err="1"/>
              <a:t>apoptosis_rate</a:t>
            </a:r>
            <a:r>
              <a:rPr lang="en-US" dirty="0"/>
              <a:t>, </a:t>
            </a:r>
            <a:r>
              <a:rPr lang="en-US" dirty="0" err="1"/>
              <a:t>lac_Secretion_Rate</a:t>
            </a:r>
            <a:r>
              <a:rPr lang="en-US" dirty="0"/>
              <a:t>, </a:t>
            </a:r>
            <a:r>
              <a:rPr lang="en-US" dirty="0" err="1"/>
              <a:t>Transition_Rate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628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DAE5-7F46-4BE2-9E6C-A029009D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A610E-125E-4DA2-AA5C-27066284E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 Energy = 450</a:t>
            </a:r>
          </a:p>
          <a:p>
            <a:r>
              <a:rPr lang="en-US" dirty="0"/>
              <a:t>If Energy &gt; 445</a:t>
            </a:r>
          </a:p>
          <a:p>
            <a:pPr lvl="1"/>
            <a:r>
              <a:rPr lang="en-US" dirty="0"/>
              <a:t>Cycle</a:t>
            </a:r>
          </a:p>
          <a:p>
            <a:r>
              <a:rPr lang="en-US" dirty="0"/>
              <a:t>If Energy &lt; 445</a:t>
            </a:r>
          </a:p>
          <a:p>
            <a:pPr lvl="1"/>
            <a:r>
              <a:rPr lang="en-US" dirty="0"/>
              <a:t>Don’t Cycle</a:t>
            </a:r>
          </a:p>
          <a:p>
            <a:r>
              <a:rPr lang="en-US" dirty="0"/>
              <a:t>If Energy &lt; 440</a:t>
            </a:r>
          </a:p>
          <a:p>
            <a:pPr lvl="1"/>
            <a:r>
              <a:rPr lang="en-US" dirty="0"/>
              <a:t>Move</a:t>
            </a:r>
          </a:p>
          <a:p>
            <a:r>
              <a:rPr lang="en-US" dirty="0"/>
              <a:t>If Energy &lt; 430</a:t>
            </a:r>
          </a:p>
          <a:p>
            <a:pPr lvl="1"/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3179400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22B0-B7A0-470D-94FD-37AC8FF9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Populate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E37A1-CE00-439B-AC3D-0D0DE500C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PhysiCell folder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make clean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make data-cleanup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make reset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make list-projects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make ode-energy-sample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make</a:t>
            </a:r>
          </a:p>
        </p:txBody>
      </p:sp>
    </p:spTree>
    <p:extLst>
      <p:ext uri="{BB962C8B-B14F-4D97-AF65-F5344CB8AC3E}">
        <p14:creationId xmlns:p14="http://schemas.microsoft.com/office/powerpoint/2010/main" val="2880498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85BF-0CB7-4C95-8321-5AFE96A06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66EB4-D66A-476D-AC52-8E01F761A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size</a:t>
            </a:r>
          </a:p>
          <a:p>
            <a:pPr lvl="1"/>
            <a:r>
              <a:rPr lang="en-US" dirty="0"/>
              <a:t>X=[-500,500]</a:t>
            </a:r>
          </a:p>
          <a:p>
            <a:pPr lvl="1"/>
            <a:r>
              <a:rPr lang="en-US" dirty="0"/>
              <a:t>Y=[-500,500]</a:t>
            </a:r>
          </a:p>
          <a:p>
            <a:pPr lvl="1"/>
            <a:r>
              <a:rPr lang="en-US" dirty="0"/>
              <a:t>Z=[-10,10]</a:t>
            </a:r>
          </a:p>
          <a:p>
            <a:pPr lvl="1"/>
            <a:r>
              <a:rPr lang="en-US" dirty="0" err="1"/>
              <a:t>dx,dy,dz</a:t>
            </a:r>
            <a:r>
              <a:rPr lang="en-US" dirty="0"/>
              <a:t> = 20</a:t>
            </a:r>
          </a:p>
          <a:p>
            <a:pPr lvl="1"/>
            <a:r>
              <a:rPr lang="en-US" dirty="0"/>
              <a:t>Use_2D = true</a:t>
            </a:r>
          </a:p>
          <a:p>
            <a:r>
              <a:rPr lang="en-US" dirty="0"/>
              <a:t>Max-time = 1440 min</a:t>
            </a:r>
          </a:p>
          <a:p>
            <a:r>
              <a:rPr lang="en-US" dirty="0"/>
              <a:t>Thread = your choice</a:t>
            </a:r>
          </a:p>
          <a:p>
            <a:r>
              <a:rPr lang="en-US" dirty="0"/>
              <a:t>Save data : SVG = 30 min,                               Full = 30 min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D19A4-C3FA-4F00-B298-6125456C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208" y="642704"/>
            <a:ext cx="3572659" cy="30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4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82BA-06D6-42FD-8770-B86AD8D11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1C2AC-59AD-4183-B697-EB39C5164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Microenvironment Tab</a:t>
            </a:r>
          </a:p>
          <a:p>
            <a:r>
              <a:rPr lang="en-US" dirty="0"/>
              <a:t>Let’s add “oxygen”, “glucose”, “lactate”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85EE-A841-48DE-A39D-41B24376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99" y="450477"/>
            <a:ext cx="2912143" cy="367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20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2DFAC-D004-47D7-AC05-B21A9CEA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90C55-ACF2-4A52-9629-943A25A4D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Oxygen</a:t>
            </a:r>
          </a:p>
          <a:p>
            <a:r>
              <a:rPr lang="en-US" dirty="0"/>
              <a:t>Diffusion Coefficient = 100.0 micron^2/min</a:t>
            </a:r>
          </a:p>
          <a:p>
            <a:r>
              <a:rPr lang="en-US" dirty="0"/>
              <a:t>Decay Rate = 0.0 1/min</a:t>
            </a:r>
          </a:p>
          <a:p>
            <a:r>
              <a:rPr lang="en-US" dirty="0"/>
              <a:t>Initial condition = 38.0 mmHg</a:t>
            </a:r>
          </a:p>
          <a:p>
            <a:r>
              <a:rPr lang="en-US" dirty="0"/>
              <a:t>Dirichlet = OFF</a:t>
            </a:r>
          </a:p>
          <a:p>
            <a:r>
              <a:rPr lang="en-US" dirty="0"/>
              <a:t>Track in agents = 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EADBAE-2096-4755-820A-4EE526A3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128" y="642704"/>
            <a:ext cx="4084508" cy="35231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CBDD07-9CD5-4406-8F8E-51FDEAD75D21}"/>
              </a:ext>
            </a:extLst>
          </p:cNvPr>
          <p:cNvSpPr/>
          <p:nvPr/>
        </p:nvSpPr>
        <p:spPr>
          <a:xfrm>
            <a:off x="8357348" y="2200363"/>
            <a:ext cx="275664" cy="16361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4CA6DD-F752-4E12-858B-52B5533555E8}"/>
              </a:ext>
            </a:extLst>
          </p:cNvPr>
          <p:cNvSpPr/>
          <p:nvPr/>
        </p:nvSpPr>
        <p:spPr>
          <a:xfrm>
            <a:off x="6205817" y="1781005"/>
            <a:ext cx="2427195" cy="4310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00B7E-A6B6-4651-A15F-730DA0211735}"/>
              </a:ext>
            </a:extLst>
          </p:cNvPr>
          <p:cNvSpPr/>
          <p:nvPr/>
        </p:nvSpPr>
        <p:spPr>
          <a:xfrm>
            <a:off x="7662583" y="3186377"/>
            <a:ext cx="275664" cy="16361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6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3CC0-31B6-4FDB-BE47-4C2BADCC8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PhysiCell 1.9.0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0B351-9545-45D3-9274-A5D841911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PhysiCell 1.9.0</a:t>
            </a:r>
          </a:p>
          <a:p>
            <a:pPr lvl="1"/>
            <a:r>
              <a:rPr lang="en-US" dirty="0"/>
              <a:t>Released: 12 July 2021</a:t>
            </a:r>
          </a:p>
          <a:p>
            <a:r>
              <a:rPr lang="en-US" dirty="0"/>
              <a:t>Major new features</a:t>
            </a:r>
          </a:p>
          <a:p>
            <a:pPr lvl="1"/>
            <a:r>
              <a:rPr lang="en-US" dirty="0"/>
              <a:t>Includes three intracellular modeling approaches</a:t>
            </a:r>
          </a:p>
          <a:p>
            <a:pPr lvl="2"/>
            <a:r>
              <a:rPr lang="en-US" dirty="0"/>
              <a:t>Boolean Network =&gt; </a:t>
            </a:r>
            <a:r>
              <a:rPr lang="en-US" dirty="0" err="1"/>
              <a:t>PhysiBoSS</a:t>
            </a:r>
            <a:endParaRPr lang="en-US" dirty="0"/>
          </a:p>
          <a:p>
            <a:pPr lvl="2"/>
            <a:r>
              <a:rPr lang="en-US" dirty="0"/>
              <a:t>Kinetic Modeling (ODEs) =&gt; </a:t>
            </a:r>
            <a:r>
              <a:rPr lang="en-US" dirty="0" err="1"/>
              <a:t>libroadrunner</a:t>
            </a:r>
            <a:endParaRPr lang="en-US" dirty="0"/>
          </a:p>
          <a:p>
            <a:pPr lvl="2"/>
            <a:r>
              <a:rPr lang="en-US" dirty="0"/>
              <a:t>Flux Balance Analysis =&gt; </a:t>
            </a:r>
            <a:r>
              <a:rPr lang="en-US" dirty="0" err="1"/>
              <a:t>PhysidFBA</a:t>
            </a:r>
            <a:endParaRPr lang="en-US" dirty="0"/>
          </a:p>
          <a:p>
            <a:pPr lvl="1"/>
            <a:r>
              <a:rPr lang="en-US" dirty="0"/>
              <a:t>New Intracellular Object in Phenotype</a:t>
            </a:r>
          </a:p>
          <a:p>
            <a:pPr lvl="2"/>
            <a:r>
              <a:rPr lang="en-US" dirty="0"/>
              <a:t>All intracellular packages basic generic functions with same syntax</a:t>
            </a:r>
          </a:p>
          <a:p>
            <a:pPr lvl="3"/>
            <a:r>
              <a:rPr lang="en-US" dirty="0"/>
              <a:t>Start(), Update(), </a:t>
            </a:r>
            <a:r>
              <a:rPr lang="en-US" dirty="0" err="1"/>
              <a:t>get_parameter</a:t>
            </a:r>
            <a:r>
              <a:rPr lang="en-US" dirty="0"/>
              <a:t>(), </a:t>
            </a:r>
            <a:r>
              <a:rPr lang="en-US" dirty="0" err="1"/>
              <a:t>set_parameter</a:t>
            </a:r>
            <a:r>
              <a:rPr lang="en-US" dirty="0"/>
              <a:t>(), …</a:t>
            </a:r>
          </a:p>
          <a:p>
            <a:pPr lvl="2"/>
            <a:r>
              <a:rPr lang="en-US" dirty="0"/>
              <a:t>Some special functions specific to packages</a:t>
            </a:r>
          </a:p>
          <a:p>
            <a:pPr lvl="3"/>
            <a:r>
              <a:rPr lang="en-US" dirty="0" err="1"/>
              <a:t>get_boolean_variable_value</a:t>
            </a:r>
            <a:r>
              <a:rPr lang="en-US" dirty="0"/>
              <a:t>(</a:t>
            </a:r>
            <a:r>
              <a:rPr lang="en-US" dirty="0" err="1"/>
              <a:t>PhysiBoSS</a:t>
            </a:r>
            <a:r>
              <a:rPr lang="en-US" dirty="0"/>
              <a:t>) </a:t>
            </a:r>
            <a:r>
              <a:rPr lang="en-US" dirty="0" err="1"/>
              <a:t>validate_SBML_species</a:t>
            </a:r>
            <a:r>
              <a:rPr lang="en-US" dirty="0"/>
              <a:t> (ODE), …</a:t>
            </a:r>
          </a:p>
        </p:txBody>
      </p:sp>
    </p:spTree>
    <p:extLst>
      <p:ext uri="{BB962C8B-B14F-4D97-AF65-F5344CB8AC3E}">
        <p14:creationId xmlns:p14="http://schemas.microsoft.com/office/powerpoint/2010/main" val="2393466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65C2-281F-4B09-98D7-0099054A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43E2C-05F7-4967-9228-3EDEE5518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Glucose</a:t>
            </a:r>
          </a:p>
          <a:p>
            <a:r>
              <a:rPr lang="en-US" dirty="0"/>
              <a:t>Diffusion Coefficient = 300.0 micron^2/min</a:t>
            </a:r>
          </a:p>
          <a:p>
            <a:r>
              <a:rPr lang="en-US" dirty="0"/>
              <a:t>Decay Rate = 0.0 1/min</a:t>
            </a:r>
          </a:p>
          <a:p>
            <a:r>
              <a:rPr lang="en-US" dirty="0"/>
              <a:t>Initial condition = 50.0 </a:t>
            </a:r>
            <a:r>
              <a:rPr lang="en-US" dirty="0" err="1"/>
              <a:t>a.u</a:t>
            </a:r>
            <a:endParaRPr lang="en-US" dirty="0"/>
          </a:p>
          <a:p>
            <a:r>
              <a:rPr lang="en-US" dirty="0"/>
              <a:t>Dirichlet = OFF</a:t>
            </a:r>
          </a:p>
          <a:p>
            <a:r>
              <a:rPr lang="en-US" dirty="0"/>
              <a:t>Track in agents = 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D6402-80C7-42D7-A5DC-42C45A0E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746" y="642704"/>
            <a:ext cx="4185950" cy="35096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0E0D92-5C60-41BA-9374-5CBEB9C3D664}"/>
              </a:ext>
            </a:extLst>
          </p:cNvPr>
          <p:cNvSpPr/>
          <p:nvPr/>
        </p:nvSpPr>
        <p:spPr>
          <a:xfrm>
            <a:off x="6098241" y="1835524"/>
            <a:ext cx="2467535" cy="41013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1BBAF-4403-4074-B099-8ED7D295B101}"/>
              </a:ext>
            </a:extLst>
          </p:cNvPr>
          <p:cNvSpPr/>
          <p:nvPr/>
        </p:nvSpPr>
        <p:spPr>
          <a:xfrm>
            <a:off x="8415177" y="2222127"/>
            <a:ext cx="201706" cy="17541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6BF98E-17CA-47C7-B57F-955D62DA120B}"/>
              </a:ext>
            </a:extLst>
          </p:cNvPr>
          <p:cNvSpPr/>
          <p:nvPr/>
        </p:nvSpPr>
        <p:spPr>
          <a:xfrm>
            <a:off x="7624482" y="3247465"/>
            <a:ext cx="618565" cy="24877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94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65C2-281F-4B09-98D7-0099054A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43E2C-05F7-4967-9228-3EDEE5518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Lactate</a:t>
            </a:r>
          </a:p>
          <a:p>
            <a:r>
              <a:rPr lang="en-US" dirty="0"/>
              <a:t>Diffusion Coefficient = 300.0 micron^2/min</a:t>
            </a:r>
          </a:p>
          <a:p>
            <a:r>
              <a:rPr lang="en-US" dirty="0"/>
              <a:t>Decay Rate = 0.0 1/min</a:t>
            </a:r>
          </a:p>
          <a:p>
            <a:r>
              <a:rPr lang="en-US" dirty="0"/>
              <a:t>Initial condition = 0.0 mmHg</a:t>
            </a:r>
          </a:p>
          <a:p>
            <a:r>
              <a:rPr lang="en-US" dirty="0"/>
              <a:t>Dirichlet = OFF</a:t>
            </a:r>
          </a:p>
          <a:p>
            <a:r>
              <a:rPr lang="en-US" dirty="0"/>
              <a:t>Track in agents = 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20A6EC-CBCF-428C-9096-9DE82083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605" y="566056"/>
            <a:ext cx="4492649" cy="3825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C50A79-77FC-4CF1-8B96-3BAF7C4758B1}"/>
              </a:ext>
            </a:extLst>
          </p:cNvPr>
          <p:cNvSpPr/>
          <p:nvPr/>
        </p:nvSpPr>
        <p:spPr>
          <a:xfrm>
            <a:off x="7658100" y="3294530"/>
            <a:ext cx="618565" cy="24877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F93871-31E6-4E35-B0D8-DEB2DF0C6B56}"/>
              </a:ext>
            </a:extLst>
          </p:cNvPr>
          <p:cNvSpPr/>
          <p:nvPr/>
        </p:nvSpPr>
        <p:spPr>
          <a:xfrm>
            <a:off x="8498541" y="2238935"/>
            <a:ext cx="221877" cy="16808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3DFE02-54B3-41B2-ACCA-D8755AB3989F}"/>
              </a:ext>
            </a:extLst>
          </p:cNvPr>
          <p:cNvSpPr/>
          <p:nvPr/>
        </p:nvSpPr>
        <p:spPr>
          <a:xfrm>
            <a:off x="6010835" y="1775011"/>
            <a:ext cx="2655794" cy="4639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0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E90E0-03A9-493F-AE5E-664E5EDA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15FBB-1109-4D02-B101-781959C63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one type of cell in the name of “default”</a:t>
            </a:r>
          </a:p>
          <a:p>
            <a:r>
              <a:rPr lang="en-US" dirty="0"/>
              <a:t>Cycle</a:t>
            </a:r>
          </a:p>
          <a:p>
            <a:pPr lvl="1"/>
            <a:r>
              <a:rPr lang="en-US" dirty="0"/>
              <a:t>Live Cells </a:t>
            </a:r>
          </a:p>
          <a:p>
            <a:pPr lvl="1"/>
            <a:r>
              <a:rPr lang="en-US" dirty="0"/>
              <a:t>Transition rate(s)</a:t>
            </a:r>
          </a:p>
          <a:p>
            <a:pPr lvl="1"/>
            <a:r>
              <a:rPr lang="en-US" dirty="0"/>
              <a:t>0.0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BE8A6-BB69-4545-B671-AC90D8110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38" y="2766733"/>
            <a:ext cx="7658100" cy="1304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14638F-0EEC-4032-938E-4B9EED31BF36}"/>
              </a:ext>
            </a:extLst>
          </p:cNvPr>
          <p:cNvSpPr/>
          <p:nvPr/>
        </p:nvSpPr>
        <p:spPr>
          <a:xfrm>
            <a:off x="2736478" y="3094592"/>
            <a:ext cx="5069540" cy="97706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43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B60C-872A-4F89-B53E-8735895E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A51B8-7190-41D2-93B4-F99A71E07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Death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0E051-5BFF-4F12-8A8C-F4AD0C40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70" y="892919"/>
            <a:ext cx="3437824" cy="34667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A7A21-0154-41AC-B304-BBF2D51BCBF4}"/>
              </a:ext>
            </a:extLst>
          </p:cNvPr>
          <p:cNvSpPr/>
          <p:nvPr/>
        </p:nvSpPr>
        <p:spPr>
          <a:xfrm>
            <a:off x="2646970" y="1333028"/>
            <a:ext cx="275664" cy="16361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D5F813-6C57-4E1B-BC14-13AE2F14A21A}"/>
              </a:ext>
            </a:extLst>
          </p:cNvPr>
          <p:cNvSpPr/>
          <p:nvPr/>
        </p:nvSpPr>
        <p:spPr>
          <a:xfrm>
            <a:off x="3926543" y="1189584"/>
            <a:ext cx="275664" cy="16361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9D2385-AD17-4878-8943-601E007E8EC8}"/>
              </a:ext>
            </a:extLst>
          </p:cNvPr>
          <p:cNvSpPr/>
          <p:nvPr/>
        </p:nvSpPr>
        <p:spPr>
          <a:xfrm>
            <a:off x="2734375" y="3034081"/>
            <a:ext cx="627389" cy="16361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F3AB9-09A9-479A-B7C8-F356852C0683}"/>
              </a:ext>
            </a:extLst>
          </p:cNvPr>
          <p:cNvSpPr/>
          <p:nvPr/>
        </p:nvSpPr>
        <p:spPr>
          <a:xfrm>
            <a:off x="3650878" y="2802104"/>
            <a:ext cx="1640539" cy="23821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12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474E-A67A-42B9-879F-6DB4EEC5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1982D-0608-458F-BCFF-84866B0A2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change in the Volume and Mechanics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EB5AA-5EEE-45C8-B058-E357036BF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9" y="1223682"/>
            <a:ext cx="3575161" cy="3032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788AFB-937F-4172-A89D-3F2154E91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432" y="1223682"/>
            <a:ext cx="3504938" cy="303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29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583E-EA99-45DB-8D2E-FF3F74BA5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769FA-EBAC-4EA6-AD9C-98D70296C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Motility</a:t>
            </a:r>
          </a:p>
          <a:p>
            <a:r>
              <a:rPr lang="en-US" dirty="0"/>
              <a:t>Speed = 0.0</a:t>
            </a:r>
          </a:p>
          <a:p>
            <a:r>
              <a:rPr lang="en-US" dirty="0"/>
              <a:t>Persistence Time = 0.1</a:t>
            </a:r>
          </a:p>
          <a:p>
            <a:r>
              <a:rPr lang="en-US" dirty="0"/>
              <a:t>Migration Bias = 0.9</a:t>
            </a:r>
          </a:p>
          <a:p>
            <a:r>
              <a:rPr lang="en-US" dirty="0"/>
              <a:t>Enable-motility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3F689D-D079-47FB-BBF2-7DAFDD163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093" y="510988"/>
            <a:ext cx="4306593" cy="3697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59FBB0-3EA7-48FC-931E-5093452B00BE}"/>
              </a:ext>
            </a:extLst>
          </p:cNvPr>
          <p:cNvSpPr/>
          <p:nvPr/>
        </p:nvSpPr>
        <p:spPr>
          <a:xfrm>
            <a:off x="5123329" y="1135816"/>
            <a:ext cx="2709582" cy="4778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91892-0F70-481B-A667-11544318C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: Secretion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39993-8E98-47E2-9470-A88840DF5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Oxygen Tab</a:t>
            </a:r>
          </a:p>
          <a:p>
            <a:r>
              <a:rPr lang="en-US" dirty="0"/>
              <a:t>Uptake rate = 0.005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EC534-F844-4763-B3E1-1F3EB082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816" y="642704"/>
            <a:ext cx="4153218" cy="35634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8B1FB1-0F8A-4FC4-9E2A-D30C8CC51297}"/>
              </a:ext>
            </a:extLst>
          </p:cNvPr>
          <p:cNvSpPr/>
          <p:nvPr/>
        </p:nvSpPr>
        <p:spPr>
          <a:xfrm flipV="1">
            <a:off x="5553635" y="1660711"/>
            <a:ext cx="2077571" cy="1546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74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3210-FE30-48AD-81FC-966CBB07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: Secretion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538CF-2101-44BB-939A-72CE8BE82B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Glucose Tab</a:t>
            </a:r>
          </a:p>
          <a:p>
            <a:r>
              <a:rPr lang="en-US" dirty="0"/>
              <a:t>Uptake rate = 0.001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6A09F-A193-48EC-8E60-A5E28D33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406" y="751756"/>
            <a:ext cx="4273487" cy="36307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D010A7-2BDF-4350-8F92-6FBDB64F9300}"/>
              </a:ext>
            </a:extLst>
          </p:cNvPr>
          <p:cNvSpPr/>
          <p:nvPr/>
        </p:nvSpPr>
        <p:spPr>
          <a:xfrm flipV="1">
            <a:off x="5829299" y="1801905"/>
            <a:ext cx="2077571" cy="1546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75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B7CB-1EFA-44D3-B1B3-11572A1AF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: Secretion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9FF44-D362-47CD-8CEF-7C2775278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Lactate Tab</a:t>
            </a:r>
          </a:p>
          <a:p>
            <a:r>
              <a:rPr lang="en-US" dirty="0"/>
              <a:t>Secretion Target = 10.0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B47CF-F7AC-4127-9772-9F28625D9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181" y="642704"/>
            <a:ext cx="4378250" cy="37490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A5883C-ED0B-43B9-9472-505B4D54A98D}"/>
              </a:ext>
            </a:extLst>
          </p:cNvPr>
          <p:cNvSpPr/>
          <p:nvPr/>
        </p:nvSpPr>
        <p:spPr>
          <a:xfrm flipV="1">
            <a:off x="6131858" y="1573305"/>
            <a:ext cx="2077571" cy="15463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92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0582-126F-4DAD-AF98-D22A7189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Custom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9E4F7-E9E7-420F-9186-F66ABBD5E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51756"/>
            <a:ext cx="4639235" cy="3749040"/>
          </a:xfrm>
        </p:spPr>
        <p:txBody>
          <a:bodyPr/>
          <a:lstStyle/>
          <a:p>
            <a:r>
              <a:rPr lang="en-US" dirty="0"/>
              <a:t>We need to create intracellular data to save the data</a:t>
            </a:r>
          </a:p>
          <a:p>
            <a:r>
              <a:rPr lang="en-US" dirty="0" err="1"/>
              <a:t>intra_oxy</a:t>
            </a:r>
            <a:r>
              <a:rPr lang="en-US" dirty="0"/>
              <a:t> = 0.0</a:t>
            </a:r>
          </a:p>
          <a:p>
            <a:r>
              <a:rPr lang="en-US" dirty="0" err="1"/>
              <a:t>intra_glu</a:t>
            </a:r>
            <a:r>
              <a:rPr lang="en-US" dirty="0"/>
              <a:t> = 0.0</a:t>
            </a:r>
          </a:p>
          <a:p>
            <a:r>
              <a:rPr lang="en-US" dirty="0" err="1"/>
              <a:t>intra_lac</a:t>
            </a:r>
            <a:r>
              <a:rPr lang="en-US" dirty="0"/>
              <a:t> = 0.0</a:t>
            </a:r>
          </a:p>
          <a:p>
            <a:r>
              <a:rPr lang="en-US" dirty="0" err="1"/>
              <a:t>intra_energy</a:t>
            </a:r>
            <a:r>
              <a:rPr lang="en-US" dirty="0"/>
              <a:t> = 0.0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DA497A-949D-4B53-999B-2805F6B9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00" y="735702"/>
            <a:ext cx="4161711" cy="3496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55F852-DC51-4DB5-974E-66D60EC89B78}"/>
              </a:ext>
            </a:extLst>
          </p:cNvPr>
          <p:cNvSpPr/>
          <p:nvPr/>
        </p:nvSpPr>
        <p:spPr>
          <a:xfrm flipV="1">
            <a:off x="4718684" y="1389901"/>
            <a:ext cx="4042075" cy="97005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5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69F28-8444-4325-AEA6-D7617111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Sample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C6C10-C85F-4E7A-8A66-4531C9DE5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PhysiBoSS</a:t>
            </a:r>
            <a:endParaRPr lang="en-US" dirty="0"/>
          </a:p>
          <a:p>
            <a:pPr lvl="1"/>
            <a:r>
              <a:rPr lang="en-US" b="0" i="0" dirty="0" err="1">
                <a:solidFill>
                  <a:schemeClr val="tx1"/>
                </a:solidFill>
                <a:effectLst/>
                <a:latin typeface="ui-monospace"/>
              </a:rPr>
              <a:t>physiboss</a:t>
            </a: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-cell-lines-sample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Libroadrunner</a:t>
            </a:r>
          </a:p>
          <a:p>
            <a:pPr lvl="1"/>
            <a:r>
              <a:rPr lang="en-US" dirty="0"/>
              <a:t>ode-sample-project</a:t>
            </a:r>
          </a:p>
          <a:p>
            <a:pPr lvl="1"/>
            <a:endParaRPr lang="en-US" dirty="0"/>
          </a:p>
          <a:p>
            <a:r>
              <a:rPr lang="en-US" dirty="0" err="1"/>
              <a:t>PhysidFBA</a:t>
            </a:r>
            <a:endParaRPr lang="en-US" dirty="0"/>
          </a:p>
          <a:p>
            <a:pPr lvl="1"/>
            <a:r>
              <a:rPr lang="en-US" dirty="0"/>
              <a:t>cancer-metabolism</a:t>
            </a:r>
          </a:p>
        </p:txBody>
      </p:sp>
    </p:spTree>
    <p:extLst>
      <p:ext uri="{BB962C8B-B14F-4D97-AF65-F5344CB8AC3E}">
        <p14:creationId xmlns:p14="http://schemas.microsoft.com/office/powerpoint/2010/main" val="2074655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DE69E-8E14-46E1-AB1C-9306D1358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Params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B7ED0-4E1E-4C17-97EB-2A8D13A2E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51756"/>
            <a:ext cx="4403912" cy="3749040"/>
          </a:xfrm>
        </p:spPr>
        <p:txBody>
          <a:bodyPr>
            <a:normAutofit/>
          </a:bodyPr>
          <a:lstStyle/>
          <a:p>
            <a:r>
              <a:rPr lang="en-US" sz="1600" dirty="0" err="1"/>
              <a:t>initial_internal_oxygen</a:t>
            </a:r>
            <a:r>
              <a:rPr lang="en-US" sz="1600" dirty="0"/>
              <a:t> (double) = 0.8</a:t>
            </a:r>
          </a:p>
          <a:p>
            <a:r>
              <a:rPr lang="en-US" sz="1600" dirty="0" err="1"/>
              <a:t>initial_internal_glucose</a:t>
            </a:r>
            <a:r>
              <a:rPr lang="en-US" sz="1600" dirty="0"/>
              <a:t> (double) = 15</a:t>
            </a:r>
          </a:p>
          <a:p>
            <a:r>
              <a:rPr lang="en-US" sz="1600" dirty="0" err="1"/>
              <a:t>initial_internal_lactate</a:t>
            </a:r>
            <a:r>
              <a:rPr lang="en-US" sz="1600" dirty="0"/>
              <a:t> (double) = 0.0</a:t>
            </a:r>
          </a:p>
          <a:p>
            <a:r>
              <a:rPr lang="en-US" sz="1600" dirty="0" err="1"/>
              <a:t>initial_energy</a:t>
            </a:r>
            <a:r>
              <a:rPr lang="en-US" sz="1600" dirty="0"/>
              <a:t> (double) =450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D3BAB-0FC2-48EF-98CE-FF8178A3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587" y="649539"/>
            <a:ext cx="4403913" cy="36804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32ED21-1AF6-4C68-912A-A33A3C767CF1}"/>
              </a:ext>
            </a:extLst>
          </p:cNvPr>
          <p:cNvSpPr/>
          <p:nvPr/>
        </p:nvSpPr>
        <p:spPr>
          <a:xfrm flipV="1">
            <a:off x="4631278" y="1601693"/>
            <a:ext cx="4042075" cy="97005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11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910F7-6CA3-4D36-B33E-997D8ED74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C40EE-316D-4D78-BD1A-7759EA73C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is it right.</a:t>
            </a:r>
          </a:p>
          <a:p>
            <a:r>
              <a:rPr lang="en-US" dirty="0"/>
              <a:t>In my case, it did not put cell custom data</a:t>
            </a:r>
          </a:p>
          <a:p>
            <a:r>
              <a:rPr lang="en-US" dirty="0"/>
              <a:t>I went to custom data in cell types tab</a:t>
            </a:r>
          </a:p>
          <a:p>
            <a:r>
              <a:rPr lang="en-US" dirty="0"/>
              <a:t>And just make them 0.0</a:t>
            </a:r>
          </a:p>
          <a:p>
            <a:r>
              <a:rPr lang="en-US" dirty="0"/>
              <a:t>Saved again.</a:t>
            </a:r>
          </a:p>
          <a:p>
            <a:r>
              <a:rPr lang="en-US"/>
              <a:t>It worked!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47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65CE-A59A-46DA-A9E9-C6643628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Add Intracellular Attribute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FC46F-BD97-47BE-8A54-071252185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&lt;intracellular type="roadrunner"&gt;</a:t>
            </a:r>
          </a:p>
          <a:p>
            <a:pPr marL="11430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				&lt;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sbml_filename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&gt;./config/Toy_Metabolic_Model.xml&lt;/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sbml_filename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&gt;</a:t>
            </a:r>
          </a:p>
          <a:p>
            <a:pPr marL="11430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&lt;map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PC_substrate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="oxygen"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sbml_species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="Oxygen"&gt;&lt;/map &gt;</a:t>
            </a:r>
          </a:p>
          <a:p>
            <a:pPr marL="11430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&lt;map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PC_substrate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="lactate"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sbml_species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="Lactate"&gt;&lt;/map &gt;</a:t>
            </a:r>
          </a:p>
          <a:p>
            <a:pPr marL="11430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&lt;map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PC_substrate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="glucose"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sbml_species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="Glucose"&gt;&lt;/map &gt;</a:t>
            </a:r>
          </a:p>
          <a:p>
            <a:pPr marL="11430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&lt;map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PC_phenotype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="da"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sbml_species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apoptosis_rate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"&gt;&lt;/map&gt;</a:t>
            </a:r>
          </a:p>
          <a:p>
            <a:pPr marL="11430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&lt;map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PC_phenotype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="mms"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sbml_species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migration_speed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"&gt;&lt;/map&gt;</a:t>
            </a:r>
          </a:p>
          <a:p>
            <a:pPr marL="11430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&lt;map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PC_phenotype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ssr_lactate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"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sbml_species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Lac_Secretion_Rate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"&gt;&lt;/map&gt;</a:t>
            </a:r>
          </a:p>
          <a:p>
            <a:pPr marL="11430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&lt;map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PC_phenotype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="ctr_0_0"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sbml_species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="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Transition_Rate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"&gt;&lt;/map&gt;</a:t>
            </a:r>
          </a:p>
          <a:p>
            <a:pPr marL="11430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&lt;/intracellular&gt;</a:t>
            </a:r>
          </a:p>
        </p:txBody>
      </p:sp>
    </p:spTree>
    <p:extLst>
      <p:ext uri="{BB962C8B-B14F-4D97-AF65-F5344CB8AC3E}">
        <p14:creationId xmlns:p14="http://schemas.microsoft.com/office/powerpoint/2010/main" val="811446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Funding Acknowledgements</a:t>
            </a:r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body" idx="1"/>
          </p:nvPr>
        </p:nvSpPr>
        <p:spPr>
          <a:xfrm>
            <a:off x="0" y="751756"/>
            <a:ext cx="914400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500" b="1"/>
              <a:t>PhysiCell Development:</a:t>
            </a:r>
            <a:endParaRPr sz="2500"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Breast Cancer Research Foundation 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Jayne Koskinas Ted Giovanis Foundation for Health and Policy 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National Cancer Institute (U01CA232137)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National Science Foundation (1720625)</a:t>
            </a:r>
            <a:endParaRPr/>
          </a:p>
          <a:p>
            <a:pPr marL="173038" lvl="0" indent="-5969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500" b="1"/>
              <a:t>Training Materials:</a:t>
            </a:r>
            <a:endParaRPr/>
          </a:p>
          <a:p>
            <a:pPr marL="173038" lvl="0" indent="-173038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Administrative supplement to NCI U01CA232137 (Year 2)</a:t>
            </a:r>
            <a:endParaRPr b="1"/>
          </a:p>
        </p:txBody>
      </p:sp>
      <p:grpSp>
        <p:nvGrpSpPr>
          <p:cNvPr id="199" name="Google Shape;199;p17"/>
          <p:cNvGrpSpPr/>
          <p:nvPr/>
        </p:nvGrpSpPr>
        <p:grpSpPr>
          <a:xfrm>
            <a:off x="1600549" y="880190"/>
            <a:ext cx="5811498" cy="480060"/>
            <a:chOff x="2085261" y="3996690"/>
            <a:chExt cx="5811498" cy="480060"/>
          </a:xfrm>
        </p:grpSpPr>
        <p:pic>
          <p:nvPicPr>
            <p:cNvPr id="200" name="Google Shape;200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27804" y="4030980"/>
              <a:ext cx="1068955" cy="411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7" descr="https://sbtc.org/wp-content/uploads/2019/03/nci_case_logo_314056_284_5_v1-1200x600-1200x500.jpg"/>
            <p:cNvPicPr preferRelativeResize="0"/>
            <p:nvPr/>
          </p:nvPicPr>
          <p:blipFill rotWithShape="1">
            <a:blip r:embed="rId4">
              <a:alphaModFix/>
            </a:blip>
            <a:srcRect t="10839" b="10838"/>
            <a:stretch/>
          </p:blipFill>
          <p:spPr>
            <a:xfrm>
              <a:off x="5008994" y="4029924"/>
              <a:ext cx="1267358" cy="413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7" descr="https://www.nsf.gov/images/logos/NSF_4-Color_bitmap_Logo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13295" y="3996690"/>
              <a:ext cx="477564" cy="480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7" descr="http://jktgfoundation.org/images/common/logo.jpg"/>
            <p:cNvPicPr preferRelativeResize="0"/>
            <p:nvPr/>
          </p:nvPicPr>
          <p:blipFill rotWithShape="1">
            <a:blip r:embed="rId6">
              <a:alphaModFix/>
            </a:blip>
            <a:srcRect t="6962" b="12025"/>
            <a:stretch/>
          </p:blipFill>
          <p:spPr>
            <a:xfrm>
              <a:off x="2085261" y="4030980"/>
              <a:ext cx="2886789" cy="4114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B793D-6415-4A19-9995-41D562AF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A2060-71F5-453A-89E7-01B568F0B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add-on requires related solver</a:t>
            </a:r>
          </a:p>
          <a:p>
            <a:pPr lvl="1"/>
            <a:r>
              <a:rPr lang="en-US" dirty="0" err="1"/>
              <a:t>PhysiBoSS</a:t>
            </a:r>
            <a:r>
              <a:rPr lang="en-US" dirty="0"/>
              <a:t> – </a:t>
            </a:r>
            <a:r>
              <a:rPr lang="en-US" dirty="0" err="1"/>
              <a:t>MaBoSS</a:t>
            </a:r>
            <a:endParaRPr lang="en-US" dirty="0"/>
          </a:p>
          <a:p>
            <a:pPr lvl="1"/>
            <a:r>
              <a:rPr lang="en-US" dirty="0" err="1"/>
              <a:t>PhysidFBA</a:t>
            </a:r>
            <a:r>
              <a:rPr lang="en-US" dirty="0"/>
              <a:t> – coin-</a:t>
            </a:r>
            <a:r>
              <a:rPr lang="en-US" dirty="0" err="1"/>
              <a:t>clp</a:t>
            </a:r>
            <a:endParaRPr lang="en-US" dirty="0"/>
          </a:p>
          <a:p>
            <a:pPr lvl="1"/>
            <a:r>
              <a:rPr lang="en-US" dirty="0"/>
              <a:t>Libroadrunner – Libroadrunner (no surprise!)</a:t>
            </a:r>
          </a:p>
          <a:p>
            <a:r>
              <a:rPr lang="en-US" dirty="0"/>
              <a:t>To install related solver, you need to populate sample-project, first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 ode-energy-sample</a:t>
            </a:r>
          </a:p>
          <a:p>
            <a:r>
              <a:rPr lang="en-US" dirty="0"/>
              <a:t>Then, compile once.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make</a:t>
            </a:r>
          </a:p>
        </p:txBody>
      </p:sp>
    </p:spTree>
    <p:extLst>
      <p:ext uri="{BB962C8B-B14F-4D97-AF65-F5344CB8AC3E}">
        <p14:creationId xmlns:p14="http://schemas.microsoft.com/office/powerpoint/2010/main" val="140142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4A82-B01F-4B0C-8322-71A66747D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PhysiBoSS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9E752-1B1B-44B5-9FC7-2DE77B843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Boolean Network</a:t>
            </a:r>
          </a:p>
          <a:p>
            <a:pPr lvl="1"/>
            <a:r>
              <a:rPr lang="en-US" dirty="0" err="1"/>
              <a:t>MaBoSS</a:t>
            </a:r>
            <a:endParaRPr lang="en-US" dirty="0"/>
          </a:p>
          <a:p>
            <a:r>
              <a:rPr lang="en-US" dirty="0" err="1"/>
              <a:t>SysBioCurie</a:t>
            </a:r>
            <a:r>
              <a:rPr lang="en-US" dirty="0"/>
              <a:t> &amp; BSC</a:t>
            </a:r>
          </a:p>
          <a:p>
            <a:endParaRPr lang="en-US" dirty="0"/>
          </a:p>
          <a:p>
            <a:r>
              <a:rPr lang="en-US" sz="1800" dirty="0">
                <a:hlinkClick r:id="rId2"/>
              </a:rPr>
              <a:t>https://github.com/gletort/PhysiBoSS</a:t>
            </a:r>
            <a:endParaRPr lang="en-US" sz="1800" dirty="0"/>
          </a:p>
          <a:p>
            <a:pPr lvl="1"/>
            <a:r>
              <a:rPr lang="en-US" dirty="0"/>
              <a:t>Fully integrated as “add-on” to PhysiCell</a:t>
            </a:r>
          </a:p>
          <a:p>
            <a:r>
              <a:rPr lang="en-US" dirty="0"/>
              <a:t>We had an optional morning session</a:t>
            </a:r>
          </a:p>
          <a:p>
            <a:pPr lvl="1"/>
            <a:r>
              <a:rPr lang="en-US" dirty="0"/>
              <a:t>Please visit </a:t>
            </a:r>
            <a:r>
              <a:rPr lang="en-US" dirty="0">
                <a:hlinkClick r:id="rId3"/>
              </a:rPr>
              <a:t>agenda</a:t>
            </a:r>
            <a:r>
              <a:rPr lang="en-US" dirty="0"/>
              <a:t> for slides and video</a:t>
            </a:r>
          </a:p>
        </p:txBody>
      </p:sp>
      <p:pic>
        <p:nvPicPr>
          <p:cNvPr id="1026" name="Picture 2" descr="E6a768DWYAUjrNa (2392×848)">
            <a:extLst>
              <a:ext uri="{FF2B5EF4-FFF2-40B4-BE49-F238E27FC236}">
                <a16:creationId xmlns:a16="http://schemas.microsoft.com/office/drawing/2014/main" id="{68C2A944-B6C1-4AB1-A345-09F8C24D0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159" y="586826"/>
            <a:ext cx="5183841" cy="183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85714-CE66-467B-8697-F07FF378C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495" y="2494429"/>
            <a:ext cx="2617345" cy="18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0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E6C9-7827-4524-B128-09E33BA9D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PhysidFBA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1DC0F-63ED-465D-89EB-2B21E6D9F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51756"/>
            <a:ext cx="5230906" cy="3749040"/>
          </a:xfrm>
        </p:spPr>
        <p:txBody>
          <a:bodyPr/>
          <a:lstStyle/>
          <a:p>
            <a:r>
              <a:rPr lang="en-US" dirty="0"/>
              <a:t>Aims to couple ABM and FBA.</a:t>
            </a:r>
          </a:p>
          <a:p>
            <a:r>
              <a:rPr lang="en-US" dirty="0"/>
              <a:t>Miguel Ponce de Leon</a:t>
            </a:r>
          </a:p>
          <a:p>
            <a:r>
              <a:rPr lang="en-US" dirty="0"/>
              <a:t>Approach will be explained in future slides.</a:t>
            </a:r>
          </a:p>
          <a:p>
            <a:r>
              <a:rPr lang="en-US" sz="1600" dirty="0">
                <a:hlinkClick r:id="rId2"/>
              </a:rPr>
              <a:t>https://github.com/migp11/PhysiCelldFBA</a:t>
            </a:r>
            <a:endParaRPr lang="en-US" sz="1600" dirty="0"/>
          </a:p>
          <a:p>
            <a:pPr lvl="1"/>
            <a:r>
              <a:rPr lang="en-US" dirty="0"/>
              <a:t>Added alpha version as “add-on” to PhysiCell.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1B39F9-DF17-4F40-8C7F-9CA0151F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16" y="924412"/>
            <a:ext cx="3827784" cy="271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148B48-516F-4520-B661-8D8C7E437EB1}"/>
              </a:ext>
            </a:extLst>
          </p:cNvPr>
          <p:cNvSpPr txBox="1"/>
          <p:nvPr/>
        </p:nvSpPr>
        <p:spPr>
          <a:xfrm>
            <a:off x="7180729" y="4134971"/>
            <a:ext cx="2400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Heirendt</a:t>
            </a:r>
            <a:r>
              <a:rPr lang="en-US" dirty="0"/>
              <a:t> et al, 2017</a:t>
            </a:r>
          </a:p>
        </p:txBody>
      </p:sp>
    </p:spTree>
    <p:extLst>
      <p:ext uri="{BB962C8B-B14F-4D97-AF65-F5344CB8AC3E}">
        <p14:creationId xmlns:p14="http://schemas.microsoft.com/office/powerpoint/2010/main" val="484889434"/>
      </p:ext>
    </p:extLst>
  </p:cSld>
  <p:clrMapOvr>
    <a:masterClrMapping/>
  </p:clrMapOvr>
</p:sld>
</file>

<file path=ppt/theme/theme1.xml><?xml version="1.0" encoding="utf-8"?>
<a:theme xmlns:a="http://schemas.openxmlformats.org/drawingml/2006/main" name="PhysiCell-Training (v1)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hysiCell-Training (v1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2088</Words>
  <Application>Microsoft Office PowerPoint</Application>
  <PresentationFormat>On-screen Show (16:9)</PresentationFormat>
  <Paragraphs>498</Paragraphs>
  <Slides>63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Calibri</vt:lpstr>
      <vt:lpstr>Calibri Light</vt:lpstr>
      <vt:lpstr>Courier</vt:lpstr>
      <vt:lpstr>Noto Sans Symbols</vt:lpstr>
      <vt:lpstr>ui-monospace</vt:lpstr>
      <vt:lpstr>Wingdings</vt:lpstr>
      <vt:lpstr>PhysiCell-Training (v1)</vt:lpstr>
      <vt:lpstr>1_PhysiCell-Training (v1)</vt:lpstr>
      <vt:lpstr>Session 11: Intracellular Modeling</vt:lpstr>
      <vt:lpstr>What we have learned so far</vt:lpstr>
      <vt:lpstr>What we will learn</vt:lpstr>
      <vt:lpstr>Agenda:</vt:lpstr>
      <vt:lpstr>PhysiCell 1.9.0</vt:lpstr>
      <vt:lpstr>3 Sample Projects</vt:lpstr>
      <vt:lpstr>Installation</vt:lpstr>
      <vt:lpstr>PhysiBoSS</vt:lpstr>
      <vt:lpstr>PhysidFBA</vt:lpstr>
      <vt:lpstr>Libroadrunner</vt:lpstr>
      <vt:lpstr>SBML</vt:lpstr>
      <vt:lpstr>SBML</vt:lpstr>
      <vt:lpstr>Kinetic Modeling</vt:lpstr>
      <vt:lpstr>SBML</vt:lpstr>
      <vt:lpstr>Assumptions</vt:lpstr>
      <vt:lpstr>Integration Design</vt:lpstr>
      <vt:lpstr>Performance Test</vt:lpstr>
      <vt:lpstr>How about intracellular_dt</vt:lpstr>
      <vt:lpstr>How about intracellular_dt</vt:lpstr>
      <vt:lpstr>How it looks</vt:lpstr>
      <vt:lpstr>Some Results</vt:lpstr>
      <vt:lpstr>Model 0 - SBML Model</vt:lpstr>
      <vt:lpstr>Model 0</vt:lpstr>
      <vt:lpstr>Model 1</vt:lpstr>
      <vt:lpstr>SBML Events</vt:lpstr>
      <vt:lpstr>Model 2</vt:lpstr>
      <vt:lpstr>Microenvironment Results</vt:lpstr>
      <vt:lpstr>Lactate Secretion</vt:lpstr>
      <vt:lpstr>PowerPoint Presentation</vt:lpstr>
      <vt:lpstr>Intracellular</vt:lpstr>
      <vt:lpstr>How it looks</vt:lpstr>
      <vt:lpstr>SBML-Phenotypic Parameters</vt:lpstr>
      <vt:lpstr>Libroadrunner Addon</vt:lpstr>
      <vt:lpstr>Integration Design</vt:lpstr>
      <vt:lpstr>Migration Speed</vt:lpstr>
      <vt:lpstr>Chemokine Distribution</vt:lpstr>
      <vt:lpstr>Wrong Tokens</vt:lpstr>
      <vt:lpstr>Code walk</vt:lpstr>
      <vt:lpstr>PowerPoint Presentation</vt:lpstr>
      <vt:lpstr>Flux Balance Analysis</vt:lpstr>
      <vt:lpstr>Integration Design</vt:lpstr>
      <vt:lpstr>PhysidFBA</vt:lpstr>
      <vt:lpstr>LibRoadRunner Interactive Demo</vt:lpstr>
      <vt:lpstr>Model</vt:lpstr>
      <vt:lpstr>Model Rules</vt:lpstr>
      <vt:lpstr>Populate together</vt:lpstr>
      <vt:lpstr>Demo Model</vt:lpstr>
      <vt:lpstr>Demo Model</vt:lpstr>
      <vt:lpstr>Demo Model</vt:lpstr>
      <vt:lpstr>Demo Model</vt:lpstr>
      <vt:lpstr>Demo Model</vt:lpstr>
      <vt:lpstr>Cell Type</vt:lpstr>
      <vt:lpstr>Cell Type</vt:lpstr>
      <vt:lpstr>Cell Type</vt:lpstr>
      <vt:lpstr>Cell Type</vt:lpstr>
      <vt:lpstr>Cell Type : Secretion</vt:lpstr>
      <vt:lpstr>Cell Type : Secretion</vt:lpstr>
      <vt:lpstr>Cell Type : Secretion</vt:lpstr>
      <vt:lpstr>Cell Custom Data</vt:lpstr>
      <vt:lpstr>User Params</vt:lpstr>
      <vt:lpstr>Save</vt:lpstr>
      <vt:lpstr>Let’s Add Intracellular Attribute</vt:lpstr>
      <vt:lpstr>Funding 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4: Phenotype &amp; Diffusion </dc:title>
  <dc:creator>Microsoft Office User</dc:creator>
  <cp:lastModifiedBy>Furkan Kurtoglu</cp:lastModifiedBy>
  <cp:revision>10</cp:revision>
  <dcterms:created xsi:type="dcterms:W3CDTF">2017-08-25T15:45:43Z</dcterms:created>
  <dcterms:modified xsi:type="dcterms:W3CDTF">2021-07-28T17:56:20Z</dcterms:modified>
</cp:coreProperties>
</file>